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
  </p:notesMasterIdLst>
  <p:sldIdLst>
    <p:sldId id="811" r:id="rId2"/>
    <p:sldId id="944" r:id="rId3"/>
    <p:sldId id="938" r:id="rId4"/>
    <p:sldId id="939" r:id="rId5"/>
    <p:sldId id="936" r:id="rId6"/>
    <p:sldId id="945" r:id="rId7"/>
    <p:sldId id="926" r:id="rId8"/>
    <p:sldId id="946" r:id="rId9"/>
    <p:sldId id="937" r:id="rId10"/>
    <p:sldId id="891" r:id="rId11"/>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33CC"/>
    <a:srgbClr val="2D5FFF"/>
    <a:srgbClr val="69BFFF"/>
    <a:srgbClr val="B2B2B2"/>
    <a:srgbClr val="005696"/>
    <a:srgbClr val="969696"/>
    <a:srgbClr val="808080"/>
    <a:srgbClr val="00297A"/>
    <a:srgbClr val="3399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17" autoAdjust="0"/>
    <p:restoredTop sz="86272" autoAdjust="0"/>
  </p:normalViewPr>
  <p:slideViewPr>
    <p:cSldViewPr>
      <p:cViewPr>
        <p:scale>
          <a:sx n="80" d="100"/>
          <a:sy n="80" d="100"/>
        </p:scale>
        <p:origin x="-1954" y="-2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3" d="100"/>
        <a:sy n="43" d="100"/>
      </p:scale>
      <p:origin x="0" y="0"/>
    </p:cViewPr>
  </p:sorterViewPr>
  <p:notesViewPr>
    <p:cSldViewPr>
      <p:cViewPr varScale="1">
        <p:scale>
          <a:sx n="64" d="100"/>
          <a:sy n="64" d="100"/>
        </p:scale>
        <p:origin x="2582" y="72"/>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bwMode="auto">
          <a:xfrm>
            <a:off x="2" y="3"/>
            <a:ext cx="3170475" cy="48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4771" tIns="47384" rIns="94771" bIns="47384" numCol="1" anchor="t" anchorCtr="0" compatLnSpc="1">
            <a:prstTxWarp prst="textNoShape">
              <a:avLst/>
            </a:prstTxWarp>
          </a:bodyPr>
          <a:lstStyle>
            <a:lvl1pPr>
              <a:defRPr sz="1200"/>
            </a:lvl1pPr>
          </a:lstStyle>
          <a:p>
            <a:pPr>
              <a:defRPr/>
            </a:pPr>
            <a:endParaRPr lang="en-US" dirty="0"/>
          </a:p>
        </p:txBody>
      </p:sp>
      <p:sp>
        <p:nvSpPr>
          <p:cNvPr id="181251" name="Rectangle 3"/>
          <p:cNvSpPr>
            <a:spLocks noGrp="1" noChangeArrowheads="1"/>
          </p:cNvSpPr>
          <p:nvPr>
            <p:ph type="dt" idx="1"/>
          </p:nvPr>
        </p:nvSpPr>
        <p:spPr bwMode="auto">
          <a:xfrm>
            <a:off x="4143071" y="3"/>
            <a:ext cx="3170475" cy="48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4771" tIns="47384" rIns="94771" bIns="47384" numCol="1" anchor="t" anchorCtr="0" compatLnSpc="1">
            <a:prstTxWarp prst="textNoShape">
              <a:avLst/>
            </a:prstTxWarp>
          </a:bodyPr>
          <a:lstStyle>
            <a:lvl1pPr algn="r">
              <a:defRPr sz="1200"/>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81253" name="Rectangle 5"/>
          <p:cNvSpPr>
            <a:spLocks noGrp="1" noChangeArrowheads="1"/>
          </p:cNvSpPr>
          <p:nvPr>
            <p:ph type="body" sz="quarter" idx="3"/>
          </p:nvPr>
        </p:nvSpPr>
        <p:spPr bwMode="auto">
          <a:xfrm>
            <a:off x="731520" y="4560898"/>
            <a:ext cx="5852160" cy="43211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4771" tIns="47384" rIns="94771" bIns="4738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1254" name="Rectangle 6"/>
          <p:cNvSpPr>
            <a:spLocks noGrp="1" noChangeArrowheads="1"/>
          </p:cNvSpPr>
          <p:nvPr>
            <p:ph type="ftr" sz="quarter" idx="4"/>
          </p:nvPr>
        </p:nvSpPr>
        <p:spPr bwMode="auto">
          <a:xfrm>
            <a:off x="2" y="9118521"/>
            <a:ext cx="3170475" cy="48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4771" tIns="47384" rIns="94771" bIns="47384" numCol="1" anchor="b" anchorCtr="0" compatLnSpc="1">
            <a:prstTxWarp prst="textNoShape">
              <a:avLst/>
            </a:prstTxWarp>
          </a:bodyPr>
          <a:lstStyle>
            <a:lvl1pPr>
              <a:defRPr sz="1200"/>
            </a:lvl1pPr>
          </a:lstStyle>
          <a:p>
            <a:pPr>
              <a:defRPr/>
            </a:pPr>
            <a:endParaRPr lang="en-US" dirty="0"/>
          </a:p>
        </p:txBody>
      </p:sp>
      <p:sp>
        <p:nvSpPr>
          <p:cNvPr id="181255" name="Rectangle 7"/>
          <p:cNvSpPr>
            <a:spLocks noGrp="1" noChangeArrowheads="1"/>
          </p:cNvSpPr>
          <p:nvPr>
            <p:ph type="sldNum" sz="quarter" idx="5"/>
          </p:nvPr>
        </p:nvSpPr>
        <p:spPr bwMode="auto">
          <a:xfrm>
            <a:off x="4143071" y="9118521"/>
            <a:ext cx="3170475" cy="48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4771" tIns="47384" rIns="94771" bIns="47384" numCol="1" anchor="b" anchorCtr="0" compatLnSpc="1">
            <a:prstTxWarp prst="textNoShape">
              <a:avLst/>
            </a:prstTxWarp>
          </a:bodyPr>
          <a:lstStyle>
            <a:lvl1pPr algn="r">
              <a:defRPr sz="1200"/>
            </a:lvl1pPr>
          </a:lstStyle>
          <a:p>
            <a:pPr>
              <a:defRPr/>
            </a:pPr>
            <a:fld id="{333DA9A9-B5F5-46EE-AB35-A58FAB2CA218}" type="slidenum">
              <a:rPr lang="en-US"/>
              <a:pPr>
                <a:defRPr/>
              </a:pPr>
              <a:t>‹#›</a:t>
            </a:fld>
            <a:endParaRPr lang="en-US" dirty="0"/>
          </a:p>
        </p:txBody>
      </p:sp>
    </p:spTree>
    <p:extLst>
      <p:ext uri="{BB962C8B-B14F-4D97-AF65-F5344CB8AC3E}">
        <p14:creationId xmlns:p14="http://schemas.microsoft.com/office/powerpoint/2010/main" xmlns="" val="2228334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1F0DC1C-D9CA-4F76-B94F-28FBFEE7889D}" type="slidenum">
              <a:rPr lang="en-GB" smtClean="0"/>
              <a:pPr/>
              <a:t>10</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ISM Title Slide">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rotWithShape="1">
          <a:blip r:embed="rId3" cstate="print">
            <a:extLst>
              <a:ext uri="{28A0092B-C50C-407E-A947-70E740481C1C}">
                <a14:useLocalDpi xmlns:a14="http://schemas.microsoft.com/office/drawing/2010/main" xmlns="" val="0"/>
              </a:ext>
            </a:extLst>
          </a:blip>
          <a:srcRect l="30023" t="18140" r="12763" b="13745"/>
          <a:stretch/>
        </p:blipFill>
        <p:spPr bwMode="auto">
          <a:xfrm>
            <a:off x="-38100" y="-9525"/>
            <a:ext cx="9229725" cy="6867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5652" name="Rectangle 4"/>
          <p:cNvSpPr>
            <a:spLocks noGrp="1" noChangeArrowheads="1"/>
          </p:cNvSpPr>
          <p:nvPr userDrawn="1">
            <p:ph type="subTitle" idx="1"/>
          </p:nvPr>
        </p:nvSpPr>
        <p:spPr>
          <a:xfrm>
            <a:off x="381000" y="1923143"/>
            <a:ext cx="6310086" cy="820057"/>
          </a:xfrm>
          <a:extLst>
            <a:ext uri="{909E8E84-426E-40DD-AFC4-6F175D3DCCD1}">
              <a14:hiddenFill xmlns:a14="http://schemas.microsoft.com/office/drawing/2010/main" xmlns="">
                <a:solidFill>
                  <a:schemeClr val="bg1"/>
                </a:solidFill>
              </a14:hiddenFill>
            </a:ext>
          </a:extLst>
        </p:spPr>
        <p:txBody>
          <a:bodyPr/>
          <a:lstStyle>
            <a:lvl1pPr marL="0" indent="0" algn="l">
              <a:lnSpc>
                <a:spcPct val="85000"/>
              </a:lnSpc>
              <a:buFontTx/>
              <a:buNone/>
              <a:defRPr sz="2800" b="1" baseline="0">
                <a:solidFill>
                  <a:schemeClr val="bg1"/>
                </a:solidFill>
                <a:effectLst>
                  <a:outerShdw blurRad="50800" dist="38100" dir="2700000" algn="tl" rotWithShape="0">
                    <a:prstClr val="black">
                      <a:alpha val="40000"/>
                    </a:prstClr>
                  </a:outerShdw>
                </a:effectLst>
                <a:latin typeface="+mj-lt"/>
              </a:defRPr>
            </a:lvl1pPr>
          </a:lstStyle>
          <a:p>
            <a:pPr lvl="0"/>
            <a:r>
              <a:rPr lang="en-US" noProof="0" dirty="0" smtClean="0"/>
              <a:t>Click to edit Master subtitle style</a:t>
            </a:r>
          </a:p>
        </p:txBody>
      </p:sp>
      <p:sp>
        <p:nvSpPr>
          <p:cNvPr id="155653" name="Rectangle 5"/>
          <p:cNvSpPr>
            <a:spLocks noGrp="1" noChangeArrowheads="1"/>
          </p:cNvSpPr>
          <p:nvPr userDrawn="1">
            <p:ph type="ctrTitle" hasCustomPrompt="1"/>
          </p:nvPr>
        </p:nvSpPr>
        <p:spPr>
          <a:xfrm>
            <a:off x="381000" y="533400"/>
            <a:ext cx="6296025" cy="1201057"/>
          </a:xfrm>
          <a:extLst>
            <a:ext uri="{909E8E84-426E-40DD-AFC4-6F175D3DCCD1}">
              <a14:hiddenFill xmlns:a14="http://schemas.microsoft.com/office/drawing/2010/main" xmlns="">
                <a:solidFill>
                  <a:schemeClr val="bg1"/>
                </a:solidFill>
              </a14:hiddenFill>
            </a:ext>
          </a:extLst>
        </p:spPr>
        <p:txBody>
          <a:bodyPr/>
          <a:lstStyle>
            <a:lvl1pPr algn="l">
              <a:defRPr sz="4200" baseline="0">
                <a:solidFill>
                  <a:schemeClr val="bg1"/>
                </a:solidFill>
                <a:effectLst>
                  <a:outerShdw blurRad="50800" dist="38100" dir="2700000" algn="tl" rotWithShape="0">
                    <a:prstClr val="black">
                      <a:alpha val="40000"/>
                    </a:prstClr>
                  </a:outerShdw>
                </a:effectLst>
                <a:latin typeface="+mj-lt"/>
              </a:defRPr>
            </a:lvl1pPr>
          </a:lstStyle>
          <a:p>
            <a:pPr lvl="0"/>
            <a:r>
              <a:rPr lang="en-US" noProof="0" dirty="0" smtClean="0"/>
              <a:t>Title</a:t>
            </a:r>
          </a:p>
        </p:txBody>
      </p:sp>
      <p:sp>
        <p:nvSpPr>
          <p:cNvPr id="18" name="Oval 17"/>
          <p:cNvSpPr/>
          <p:nvPr userDrawn="1"/>
        </p:nvSpPr>
        <p:spPr>
          <a:xfrm>
            <a:off x="5649987" y="1949124"/>
            <a:ext cx="3039741" cy="3027797"/>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4" cstate="print">
            <a:extLst>
              <a:ext uri="{BEBA8EAE-BF5A-486C-A8C5-ECC9F3942E4B}">
                <a14:imgProps xmlns:a14="http://schemas.microsoft.com/office/drawing/2010/main" xmlns="">
                  <a14:imgLayer r:embed="rId5">
                    <a14:imgEffect>
                      <a14:brightnessContrast bright="6000"/>
                    </a14:imgEffect>
                  </a14:imgLayer>
                </a14:imgProps>
              </a:ext>
              <a:ext uri="{28A0092B-C50C-407E-A947-70E740481C1C}">
                <a14:useLocalDpi xmlns:a14="http://schemas.microsoft.com/office/drawing/2010/main" xmlns="" val="0"/>
              </a:ext>
            </a:extLst>
          </a:blip>
          <a:stretch>
            <a:fillRect/>
          </a:stretch>
        </p:blipFill>
        <p:spPr>
          <a:xfrm>
            <a:off x="5599772" y="1942322"/>
            <a:ext cx="3140169" cy="3041400"/>
          </a:xfrm>
          <a:prstGeom prst="rect">
            <a:avLst/>
          </a:prstGeom>
          <a:effectLst>
            <a:reflection blurRad="6350" stA="50000" endA="275" endPos="40000" dir="5400000" sy="-100000" algn="bl" rotWithShape="0"/>
          </a:effectLst>
        </p:spPr>
      </p:pic>
    </p:spTree>
    <p:extLst>
      <p:ext uri="{BB962C8B-B14F-4D97-AF65-F5344CB8AC3E}">
        <p14:creationId xmlns:p14="http://schemas.microsoft.com/office/powerpoint/2010/main" xmlns="" val="20227093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0823569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60499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
            <a:ext cx="6019800" cy="60499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1438796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34925" y="6597440"/>
            <a:ext cx="9109075" cy="184150"/>
          </a:xfrm>
          <a:prstGeom prst="rect">
            <a:avLst/>
          </a:prstGeom>
        </p:spPr>
        <p:txBody>
          <a:bodyPr/>
          <a:lstStyle>
            <a:lvl1pPr>
              <a:defRPr/>
            </a:lvl1pPr>
          </a:lstStyle>
          <a:p>
            <a:r>
              <a:rPr lang="en-US" dirty="0"/>
              <a:t>Page </a:t>
            </a:r>
            <a:fld id="{84834AC8-6869-4A36-8CAB-7F53F4EC1396}" type="slidenum">
              <a:rPr lang="en-US"/>
              <a:pPr/>
              <a:t>‹#›</a:t>
            </a:fld>
            <a:r>
              <a:rPr lang="en-US" dirty="0"/>
              <a:t> </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34925" y="6597440"/>
            <a:ext cx="9109075" cy="184150"/>
          </a:xfrm>
          <a:prstGeom prst="rect">
            <a:avLst/>
          </a:prstGeom>
        </p:spPr>
        <p:txBody>
          <a:bodyPr/>
          <a:lstStyle>
            <a:lvl1pPr>
              <a:defRPr/>
            </a:lvl1pPr>
          </a:lstStyle>
          <a:p>
            <a:r>
              <a:rPr lang="en-US" dirty="0"/>
              <a:t>Page </a:t>
            </a:r>
            <a:fld id="{84834AC8-6869-4A36-8CAB-7F53F4EC1396}" type="slidenum">
              <a:rPr lang="en-US"/>
              <a:pPr/>
              <a:t>‹#›</a:t>
            </a:fld>
            <a:r>
              <a:rPr lang="en-US" dirty="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
            <a:ext cx="8534400"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81000" y="1295400"/>
            <a:ext cx="8458200" cy="4724400"/>
          </a:xfrm>
        </p:spPr>
        <p:txBody>
          <a:bodyPr/>
          <a:lstStyle>
            <a:lvl1pPr marL="231775" indent="-231775">
              <a:spcBef>
                <a:spcPts val="800"/>
              </a:spcBef>
              <a:buSzPct val="100000"/>
              <a:defRPr sz="2200"/>
            </a:lvl1pPr>
            <a:lvl2pPr marL="573088" indent="-292100">
              <a:spcBef>
                <a:spcPts val="800"/>
              </a:spcBef>
              <a:defRPr/>
            </a:lvl2pPr>
            <a:lvl3pPr marL="914400" indent="-280988">
              <a:spcBef>
                <a:spcPts val="800"/>
              </a:spcBef>
              <a:defRPr sz="1800"/>
            </a:lvl3pPr>
            <a:lvl4pPr marL="1255713" indent="-280988">
              <a:spcBef>
                <a:spcPts val="800"/>
              </a:spcBef>
              <a:defRPr sz="1600"/>
            </a:lvl4pPr>
            <a:lvl5pPr marL="1597025" indent="-280988">
              <a:spcBef>
                <a:spcPts val="800"/>
              </a:spcBef>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72580517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extLst>
      <p:ext uri="{BB962C8B-B14F-4D97-AF65-F5344CB8AC3E}">
        <p14:creationId xmlns:p14="http://schemas.microsoft.com/office/powerpoint/2010/main" xmlns="" val="236631848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371600"/>
            <a:ext cx="4038600" cy="4525963"/>
          </a:xfrm>
        </p:spPr>
        <p:txBody>
          <a:bodyPr/>
          <a:lstStyle>
            <a:lvl1pPr marL="231775" indent="-231775">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72000" y="1371600"/>
            <a:ext cx="4038600" cy="4525963"/>
          </a:xfrm>
        </p:spPr>
        <p:txBody>
          <a:bodyPr/>
          <a:lstStyle>
            <a:lvl1pPr marL="231775" indent="-231775">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1758019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1396969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148931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763841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2400"/>
            </a:lvl1pPr>
            <a:lvl2pPr>
              <a:defRPr sz="22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0728705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15931920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Picture 16"/>
          <p:cNvPicPr preferRelativeResize="0">
            <a:picLocks/>
          </p:cNvPicPr>
          <p:nvPr userDrawn="1"/>
        </p:nvPicPr>
        <p:blipFill rotWithShape="1">
          <a:blip r:embed="rId15" cstate="print">
            <a:extLst>
              <a:ext uri="{28A0092B-C50C-407E-A947-70E740481C1C}">
                <a14:useLocalDpi xmlns:a14="http://schemas.microsoft.com/office/drawing/2010/main" xmlns=""/>
              </a:ext>
            </a:extLst>
          </a:blip>
          <a:srcRect/>
          <a:stretch/>
        </p:blipFill>
        <p:spPr>
          <a:xfrm>
            <a:off x="-3" y="6019800"/>
            <a:ext cx="9146690" cy="838200"/>
          </a:xfrm>
          <a:prstGeom prst="rect">
            <a:avLst/>
          </a:prstGeom>
        </p:spPr>
      </p:pic>
      <p:sp>
        <p:nvSpPr>
          <p:cNvPr id="1027" name="Rectangle 3"/>
          <p:cNvSpPr>
            <a:spLocks noGrp="1" noChangeArrowheads="1"/>
          </p:cNvSpPr>
          <p:nvPr>
            <p:ph type="body" idx="1"/>
          </p:nvPr>
        </p:nvSpPr>
        <p:spPr bwMode="auto">
          <a:xfrm>
            <a:off x="380999" y="1371600"/>
            <a:ext cx="8458201" cy="472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2"/>
          <p:cNvSpPr>
            <a:spLocks noGrp="1" noChangeArrowheads="1"/>
          </p:cNvSpPr>
          <p:nvPr>
            <p:ph type="title"/>
          </p:nvPr>
        </p:nvSpPr>
        <p:spPr bwMode="auto">
          <a:xfrm>
            <a:off x="380999" y="76199"/>
            <a:ext cx="8458201" cy="11720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2" name="Text Box 9"/>
          <p:cNvSpPr txBox="1">
            <a:spLocks noChangeArrowheads="1"/>
          </p:cNvSpPr>
          <p:nvPr userDrawn="1"/>
        </p:nvSpPr>
        <p:spPr bwMode="auto">
          <a:xfrm>
            <a:off x="76200" y="6611779"/>
            <a:ext cx="1180131"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fld id="{AE8140B8-9BBB-4C1F-8F01-9764CB641ABF}" type="datetime1">
              <a:rPr lang="en-US" sz="1000" b="1" i="1" kern="1200" smtClean="0">
                <a:solidFill>
                  <a:srgbClr val="0070C0"/>
                </a:solidFill>
                <a:latin typeface="+mj-lt"/>
                <a:ea typeface="Arial Unicode MS" pitchFamily="34" charset="-128"/>
                <a:cs typeface="Arial" pitchFamily="34" charset="0"/>
              </a:rPr>
              <a:pPr eaLnBrk="1" hangingPunct="1">
                <a:defRPr/>
              </a:pPr>
              <a:t>9/22/2017</a:t>
            </a:fld>
            <a:r>
              <a:rPr lang="en-US" sz="1000" b="1" i="1" kern="1200" dirty="0" smtClean="0">
                <a:solidFill>
                  <a:srgbClr val="0070C0"/>
                </a:solidFill>
                <a:latin typeface="+mj-lt"/>
                <a:ea typeface="Arial Unicode MS" pitchFamily="34" charset="-128"/>
                <a:cs typeface="Arial" pitchFamily="34" charset="0"/>
              </a:rPr>
              <a:t> • Page </a:t>
            </a:r>
            <a:fld id="{8E59CEFD-EB09-49E3-BF8B-720DC4C67AFA}" type="slidenum">
              <a:rPr lang="en-US" sz="1000" b="1" i="1" kern="1200" smtClean="0">
                <a:solidFill>
                  <a:srgbClr val="0070C0"/>
                </a:solidFill>
                <a:latin typeface="+mj-lt"/>
                <a:ea typeface="Arial Unicode MS" pitchFamily="34" charset="-128"/>
                <a:cs typeface="Arial" pitchFamily="34" charset="0"/>
              </a:rPr>
              <a:pPr eaLnBrk="1" hangingPunct="1">
                <a:defRPr/>
              </a:pPr>
              <a:t>‹#›</a:t>
            </a:fld>
            <a:endParaRPr lang="en-US" sz="1000" b="1" i="1" kern="1200" dirty="0" smtClean="0">
              <a:solidFill>
                <a:srgbClr val="0070C0"/>
              </a:solidFill>
              <a:latin typeface="+mj-lt"/>
              <a:ea typeface="Arial Unicode MS" pitchFamily="34" charset="-128"/>
              <a:cs typeface="Arial" pitchFamily="34" charset="0"/>
            </a:endParaRPr>
          </a:p>
        </p:txBody>
      </p:sp>
      <p:cxnSp>
        <p:nvCxnSpPr>
          <p:cNvPr id="6" name="Straight Connector 5"/>
          <p:cNvCxnSpPr/>
          <p:nvPr userDrawn="1"/>
        </p:nvCxnSpPr>
        <p:spPr>
          <a:xfrm>
            <a:off x="9525000" y="1066800"/>
            <a:ext cx="762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rot="21081764">
            <a:off x="7339267" y="6379557"/>
            <a:ext cx="1619074" cy="402513"/>
          </a:xfrm>
          <a:prstGeom prst="rect">
            <a:avLst/>
          </a:prstGeom>
          <a:noFill/>
          <a:effectLst>
            <a:outerShdw blurRad="50800" dist="38100" dir="2700000" algn="tl" rotWithShape="0">
              <a:prstClr val="black">
                <a:alpha val="40000"/>
              </a:prstClr>
            </a:outerShdw>
          </a:effectLst>
        </p:spPr>
        <p:txBody>
          <a:bodyPr wrap="none" rtlCol="0">
            <a:prstTxWarp prst="textCurveUp">
              <a:avLst/>
            </a:prstTxWarp>
            <a:spAutoFit/>
            <a:scene3d>
              <a:camera prst="isometricOffAxis2Left">
                <a:rot lat="1200000" lon="600000" rev="0"/>
              </a:camera>
              <a:lightRig rig="threePt" dir="t"/>
            </a:scene3d>
            <a:sp3d/>
          </a:bodyPr>
          <a:lstStyle/>
          <a:p>
            <a:r>
              <a:rPr lang="en-US" sz="2000" b="1" dirty="0" smtClean="0">
                <a:solidFill>
                  <a:schemeClr val="bg1"/>
                </a:solidFill>
                <a:effectLst>
                  <a:outerShdw blurRad="38100" dist="38100" dir="2700000" algn="tl">
                    <a:srgbClr val="000000">
                      <a:alpha val="43137"/>
                    </a:srgbClr>
                  </a:outerShdw>
                </a:effectLst>
              </a:rPr>
              <a:t>Amphenol</a:t>
            </a:r>
            <a:endParaRPr lang="en-US" sz="2000" b="1" dirty="0">
              <a:solidFill>
                <a:schemeClr val="bg1"/>
              </a:solidFill>
              <a:effectLst>
                <a:outerShdw blurRad="38100" dist="38100" dir="2700000" algn="tl">
                  <a:srgbClr val="000000">
                    <a:alpha val="43137"/>
                  </a:srgbClr>
                </a:outerShdw>
              </a:effectLst>
            </a:endParaRPr>
          </a:p>
        </p:txBody>
      </p:sp>
    </p:spTree>
  </p:cSld>
  <p:clrMap bg1="lt1" tx1="dk1" bg2="lt2" tx2="dk2" accent1="accent1" accent2="accent2" accent3="accent3" accent4="accent4" accent5="accent5" accent6="accent6" hlink="hlink" folHlink="folHlink"/>
  <p:sldLayoutIdLst>
    <p:sldLayoutId id="2147483998"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4000" r:id="rId12"/>
    <p:sldLayoutId id="2147484006" r:id="rId13"/>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hf hdr="0"/>
  <p:txStyles>
    <p:titleStyle>
      <a:lvl1pPr algn="l" rtl="0" eaLnBrk="0" fontAlgn="base" hangingPunct="0">
        <a:lnSpc>
          <a:spcPct val="85000"/>
        </a:lnSpc>
        <a:spcBef>
          <a:spcPct val="0"/>
        </a:spcBef>
        <a:spcAft>
          <a:spcPct val="0"/>
        </a:spcAft>
        <a:defRPr sz="4200" b="1">
          <a:solidFill>
            <a:schemeClr val="tx2"/>
          </a:solidFill>
          <a:latin typeface="+mj-lt"/>
          <a:ea typeface="+mj-ea"/>
          <a:cs typeface="+mj-cs"/>
        </a:defRPr>
      </a:lvl1pPr>
      <a:lvl2pPr algn="l" rtl="0" eaLnBrk="0" fontAlgn="base" hangingPunct="0">
        <a:lnSpc>
          <a:spcPct val="85000"/>
        </a:lnSpc>
        <a:spcBef>
          <a:spcPct val="0"/>
        </a:spcBef>
        <a:spcAft>
          <a:spcPct val="0"/>
        </a:spcAft>
        <a:defRPr sz="4200" b="1">
          <a:solidFill>
            <a:schemeClr val="tx2"/>
          </a:solidFill>
          <a:latin typeface="Arial Narrow" pitchFamily="34" charset="0"/>
          <a:cs typeface="Arial" charset="0"/>
        </a:defRPr>
      </a:lvl2pPr>
      <a:lvl3pPr algn="l" rtl="0" eaLnBrk="0" fontAlgn="base" hangingPunct="0">
        <a:lnSpc>
          <a:spcPct val="85000"/>
        </a:lnSpc>
        <a:spcBef>
          <a:spcPct val="0"/>
        </a:spcBef>
        <a:spcAft>
          <a:spcPct val="0"/>
        </a:spcAft>
        <a:defRPr sz="4200" b="1">
          <a:solidFill>
            <a:schemeClr val="tx2"/>
          </a:solidFill>
          <a:latin typeface="Arial Narrow" pitchFamily="34" charset="0"/>
          <a:cs typeface="Arial" charset="0"/>
        </a:defRPr>
      </a:lvl3pPr>
      <a:lvl4pPr algn="l" rtl="0" eaLnBrk="0" fontAlgn="base" hangingPunct="0">
        <a:lnSpc>
          <a:spcPct val="85000"/>
        </a:lnSpc>
        <a:spcBef>
          <a:spcPct val="0"/>
        </a:spcBef>
        <a:spcAft>
          <a:spcPct val="0"/>
        </a:spcAft>
        <a:defRPr sz="4200" b="1">
          <a:solidFill>
            <a:schemeClr val="tx2"/>
          </a:solidFill>
          <a:latin typeface="Arial Narrow" pitchFamily="34" charset="0"/>
          <a:cs typeface="Arial" charset="0"/>
        </a:defRPr>
      </a:lvl4pPr>
      <a:lvl5pPr algn="l" rtl="0" eaLnBrk="0" fontAlgn="base" hangingPunct="0">
        <a:lnSpc>
          <a:spcPct val="85000"/>
        </a:lnSpc>
        <a:spcBef>
          <a:spcPct val="0"/>
        </a:spcBef>
        <a:spcAft>
          <a:spcPct val="0"/>
        </a:spcAft>
        <a:defRPr sz="4200" b="1">
          <a:solidFill>
            <a:schemeClr val="tx2"/>
          </a:solidFill>
          <a:latin typeface="Arial Narrow" pitchFamily="34" charset="0"/>
          <a:cs typeface="Arial" charset="0"/>
        </a:defRPr>
      </a:lvl5pPr>
      <a:lvl6pPr marL="457200" algn="l" rtl="0" fontAlgn="base">
        <a:lnSpc>
          <a:spcPct val="85000"/>
        </a:lnSpc>
        <a:spcBef>
          <a:spcPct val="0"/>
        </a:spcBef>
        <a:spcAft>
          <a:spcPct val="0"/>
        </a:spcAft>
        <a:defRPr sz="4200" b="1">
          <a:solidFill>
            <a:schemeClr val="tx2"/>
          </a:solidFill>
          <a:latin typeface="Arial Narrow" pitchFamily="34" charset="0"/>
          <a:cs typeface="Arial" charset="0"/>
        </a:defRPr>
      </a:lvl6pPr>
      <a:lvl7pPr marL="914400" algn="l" rtl="0" fontAlgn="base">
        <a:lnSpc>
          <a:spcPct val="85000"/>
        </a:lnSpc>
        <a:spcBef>
          <a:spcPct val="0"/>
        </a:spcBef>
        <a:spcAft>
          <a:spcPct val="0"/>
        </a:spcAft>
        <a:defRPr sz="4200" b="1">
          <a:solidFill>
            <a:schemeClr val="tx2"/>
          </a:solidFill>
          <a:latin typeface="Arial Narrow" pitchFamily="34" charset="0"/>
          <a:cs typeface="Arial" charset="0"/>
        </a:defRPr>
      </a:lvl7pPr>
      <a:lvl8pPr marL="1371600" algn="l" rtl="0" fontAlgn="base">
        <a:lnSpc>
          <a:spcPct val="85000"/>
        </a:lnSpc>
        <a:spcBef>
          <a:spcPct val="0"/>
        </a:spcBef>
        <a:spcAft>
          <a:spcPct val="0"/>
        </a:spcAft>
        <a:defRPr sz="4200" b="1">
          <a:solidFill>
            <a:schemeClr val="tx2"/>
          </a:solidFill>
          <a:latin typeface="Arial Narrow" pitchFamily="34" charset="0"/>
          <a:cs typeface="Arial" charset="0"/>
        </a:defRPr>
      </a:lvl8pPr>
      <a:lvl9pPr marL="1828800" algn="l" rtl="0" fontAlgn="base">
        <a:lnSpc>
          <a:spcPct val="85000"/>
        </a:lnSpc>
        <a:spcBef>
          <a:spcPct val="0"/>
        </a:spcBef>
        <a:spcAft>
          <a:spcPct val="0"/>
        </a:spcAft>
        <a:defRPr sz="4200" b="1">
          <a:solidFill>
            <a:schemeClr val="tx2"/>
          </a:solidFill>
          <a:latin typeface="Arial Narrow" pitchFamily="34" charset="0"/>
          <a:cs typeface="Arial" charset="0"/>
        </a:defRPr>
      </a:lvl9pPr>
    </p:titleStyle>
    <p:bodyStyle>
      <a:lvl1pPr marL="347663" indent="-347663" algn="l" rtl="0" eaLnBrk="0" fontAlgn="base" hangingPunct="0">
        <a:lnSpc>
          <a:spcPct val="90000"/>
        </a:lnSpc>
        <a:spcBef>
          <a:spcPts val="800"/>
        </a:spcBef>
        <a:spcAft>
          <a:spcPct val="0"/>
        </a:spcAft>
        <a:buClr>
          <a:srgbClr val="EFB22D"/>
        </a:buClr>
        <a:buSzPct val="97000"/>
        <a:buChar char="•"/>
        <a:defRPr sz="2400">
          <a:solidFill>
            <a:schemeClr val="tx1"/>
          </a:solidFill>
          <a:latin typeface="Arial" panose="020B0604020202020204" pitchFamily="34" charset="0"/>
          <a:ea typeface="+mn-ea"/>
          <a:cs typeface="Arial" panose="020B0604020202020204" pitchFamily="34" charset="0"/>
        </a:defRPr>
      </a:lvl1pPr>
      <a:lvl2pPr marL="628650" indent="-285750" algn="l" rtl="0" eaLnBrk="0" fontAlgn="base" hangingPunct="0">
        <a:lnSpc>
          <a:spcPct val="90000"/>
        </a:lnSpc>
        <a:spcBef>
          <a:spcPts val="800"/>
        </a:spcBef>
        <a:spcAft>
          <a:spcPct val="0"/>
        </a:spcAft>
        <a:buClr>
          <a:srgbClr val="0072C6"/>
        </a:buClr>
        <a:buFont typeface="Arial" charset="0"/>
        <a:buChar char="–"/>
        <a:defRPr sz="2000">
          <a:solidFill>
            <a:schemeClr val="tx1"/>
          </a:solidFill>
          <a:latin typeface="Arial" panose="020B0604020202020204" pitchFamily="34" charset="0"/>
          <a:cs typeface="Arial" panose="020B0604020202020204" pitchFamily="34" charset="0"/>
        </a:defRPr>
      </a:lvl2pPr>
      <a:lvl3pPr marL="1028700" indent="-228600" algn="l" rtl="0" eaLnBrk="0" fontAlgn="base" hangingPunct="0">
        <a:lnSpc>
          <a:spcPct val="90000"/>
        </a:lnSpc>
        <a:spcBef>
          <a:spcPts val="800"/>
        </a:spcBef>
        <a:spcAft>
          <a:spcPct val="0"/>
        </a:spcAft>
        <a:buClr>
          <a:schemeClr val="accent2"/>
        </a:buClr>
        <a:buFont typeface="Wingdings" pitchFamily="2" charset="2"/>
        <a:buChar char="§"/>
        <a:defRPr sz="1800">
          <a:solidFill>
            <a:schemeClr val="tx1"/>
          </a:solidFill>
          <a:latin typeface="Arial" panose="020B0604020202020204" pitchFamily="34" charset="0"/>
          <a:cs typeface="Arial" panose="020B0604020202020204" pitchFamily="34" charset="0"/>
        </a:defRPr>
      </a:lvl3pPr>
      <a:lvl4pPr marL="1373188" indent="-228600" algn="l" rtl="0" eaLnBrk="0" fontAlgn="base" hangingPunct="0">
        <a:lnSpc>
          <a:spcPct val="90000"/>
        </a:lnSpc>
        <a:spcBef>
          <a:spcPts val="800"/>
        </a:spcBef>
        <a:spcAft>
          <a:spcPct val="0"/>
        </a:spcAft>
        <a:buClr>
          <a:schemeClr val="hlink"/>
        </a:buClr>
        <a:buSzPct val="80000"/>
        <a:buFont typeface="Wingdings" pitchFamily="2" charset="2"/>
        <a:buChar char="v"/>
        <a:defRPr sz="1600">
          <a:solidFill>
            <a:schemeClr val="tx1"/>
          </a:solidFill>
          <a:latin typeface="Arial" panose="020B0604020202020204" pitchFamily="34" charset="0"/>
          <a:cs typeface="Arial" panose="020B0604020202020204" pitchFamily="34" charset="0"/>
        </a:defRPr>
      </a:lvl4pPr>
      <a:lvl5pPr marL="1717675" indent="-228600" algn="l" rtl="0" eaLnBrk="0" fontAlgn="base" hangingPunct="0">
        <a:lnSpc>
          <a:spcPct val="90000"/>
        </a:lnSpc>
        <a:spcBef>
          <a:spcPts val="800"/>
        </a:spcBef>
        <a:spcAft>
          <a:spcPct val="0"/>
        </a:spcAft>
        <a:buChar char="»"/>
        <a:defRPr sz="1400">
          <a:solidFill>
            <a:schemeClr val="tx1"/>
          </a:solidFill>
          <a:latin typeface="Arial" panose="020B0604020202020204" pitchFamily="34" charset="0"/>
          <a:cs typeface="Arial" panose="020B0604020202020204" pitchFamily="34" charset="0"/>
        </a:defRPr>
      </a:lvl5pPr>
      <a:lvl6pPr marL="2174875" indent="-228600" algn="l" rtl="0" fontAlgn="base">
        <a:lnSpc>
          <a:spcPct val="90000"/>
        </a:lnSpc>
        <a:spcBef>
          <a:spcPct val="20000"/>
        </a:spcBef>
        <a:spcAft>
          <a:spcPct val="0"/>
        </a:spcAft>
        <a:buChar char="»"/>
        <a:defRPr sz="1200">
          <a:solidFill>
            <a:schemeClr val="tx1"/>
          </a:solidFill>
          <a:latin typeface="+mn-lt"/>
          <a:cs typeface="+mn-cs"/>
        </a:defRPr>
      </a:lvl6pPr>
      <a:lvl7pPr marL="2632075" indent="-228600" algn="l" rtl="0" fontAlgn="base">
        <a:lnSpc>
          <a:spcPct val="90000"/>
        </a:lnSpc>
        <a:spcBef>
          <a:spcPct val="20000"/>
        </a:spcBef>
        <a:spcAft>
          <a:spcPct val="0"/>
        </a:spcAft>
        <a:buChar char="»"/>
        <a:defRPr sz="1200">
          <a:solidFill>
            <a:schemeClr val="tx1"/>
          </a:solidFill>
          <a:latin typeface="+mn-lt"/>
          <a:cs typeface="+mn-cs"/>
        </a:defRPr>
      </a:lvl7pPr>
      <a:lvl8pPr marL="3089275" indent="-228600" algn="l" rtl="0" fontAlgn="base">
        <a:lnSpc>
          <a:spcPct val="90000"/>
        </a:lnSpc>
        <a:spcBef>
          <a:spcPct val="20000"/>
        </a:spcBef>
        <a:spcAft>
          <a:spcPct val="0"/>
        </a:spcAft>
        <a:buChar char="»"/>
        <a:defRPr sz="1200">
          <a:solidFill>
            <a:schemeClr val="tx1"/>
          </a:solidFill>
          <a:latin typeface="+mn-lt"/>
          <a:cs typeface="+mn-cs"/>
        </a:defRPr>
      </a:lvl8pPr>
      <a:lvl9pPr marL="3546475" indent="-228600" algn="l" rtl="0" fontAlgn="base">
        <a:lnSpc>
          <a:spcPct val="90000"/>
        </a:lnSpc>
        <a:spcBef>
          <a:spcPct val="20000"/>
        </a:spcBef>
        <a:spcAft>
          <a:spcPct val="0"/>
        </a:spcAft>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381000" y="1670536"/>
            <a:ext cx="6096000" cy="1987064"/>
          </a:xfrm>
        </p:spPr>
        <p:txBody>
          <a:bodyPr>
            <a:noAutofit/>
          </a:bodyPr>
          <a:lstStyle/>
          <a:p>
            <a:r>
              <a:rPr lang="en-US" sz="4200" dirty="0" smtClean="0"/>
              <a:t>Engineered </a:t>
            </a:r>
          </a:p>
          <a:p>
            <a:r>
              <a:rPr lang="en-US" sz="4200" dirty="0" smtClean="0"/>
              <a:t>Power Solutions</a:t>
            </a:r>
          </a:p>
        </p:txBody>
      </p:sp>
      <p:sp>
        <p:nvSpPr>
          <p:cNvPr id="2" name="Title 1"/>
          <p:cNvSpPr>
            <a:spLocks noGrp="1"/>
          </p:cNvSpPr>
          <p:nvPr>
            <p:ph type="ctrTitle"/>
          </p:nvPr>
        </p:nvSpPr>
        <p:spPr>
          <a:xfrm>
            <a:off x="457200" y="4114800"/>
            <a:ext cx="5181600" cy="1201057"/>
          </a:xfrm>
        </p:spPr>
        <p:txBody>
          <a:bodyPr/>
          <a:lstStyle/>
          <a:p>
            <a:r>
              <a:rPr lang="en-US" sz="2800" dirty="0" smtClean="0">
                <a:ln>
                  <a:solidFill>
                    <a:schemeClr val="tx1"/>
                  </a:solidFill>
                </a:ln>
                <a:latin typeface="Arial" pitchFamily="34" charset="0"/>
              </a:rPr>
              <a:t>Open Compute +48V Busbar</a:t>
            </a:r>
            <a:br>
              <a:rPr lang="en-US" sz="2800" dirty="0" smtClean="0">
                <a:ln>
                  <a:solidFill>
                    <a:schemeClr val="tx1"/>
                  </a:solidFill>
                </a:ln>
                <a:latin typeface="Arial" pitchFamily="34" charset="0"/>
              </a:rPr>
            </a:br>
            <a:r>
              <a:rPr lang="en-US" sz="2800" dirty="0" smtClean="0">
                <a:ln>
                  <a:solidFill>
                    <a:schemeClr val="tx1"/>
                  </a:solidFill>
                </a:ln>
                <a:latin typeface="Arial" pitchFamily="34" charset="0"/>
              </a:rPr>
              <a:t>Discussion</a:t>
            </a:r>
            <a:endParaRPr lang="en-US" sz="2800" dirty="0">
              <a:ln>
                <a:solidFill>
                  <a:schemeClr val="tx1"/>
                </a:solidFill>
              </a:ln>
              <a:latin typeface="Arial" pitchFamily="34" charset="0"/>
            </a:endParaRPr>
          </a:p>
        </p:txBody>
      </p:sp>
      <p:pic>
        <p:nvPicPr>
          <p:cNvPr id="5" name="Picture 4"/>
          <p:cNvPicPr>
            <a:picLocks noChangeAspect="1" noChangeArrowheads="1"/>
          </p:cNvPicPr>
          <p:nvPr/>
        </p:nvPicPr>
        <p:blipFill>
          <a:blip r:embed="rId3" cstate="print"/>
          <a:srcRect/>
          <a:stretch>
            <a:fillRect/>
          </a:stretch>
        </p:blipFill>
        <p:spPr bwMode="auto">
          <a:xfrm>
            <a:off x="1" y="0"/>
            <a:ext cx="2743199" cy="1133060"/>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2590800"/>
            <a:ext cx="5002203" cy="1015663"/>
          </a:xfrm>
          <a:prstGeom prst="rect">
            <a:avLst/>
          </a:prstGeom>
          <a:noFill/>
        </p:spPr>
        <p:txBody>
          <a:bodyPr wrap="none" rtlCol="0">
            <a:spAutoFit/>
          </a:bodyPr>
          <a:lstStyle/>
          <a:p>
            <a:r>
              <a:rPr lang="en-US" sz="6000" b="1" i="1" dirty="0" smtClean="0">
                <a:solidFill>
                  <a:srgbClr val="0033CC"/>
                </a:solidFill>
                <a:latin typeface="Arial" pitchFamily="34" charset="0"/>
                <a:cs typeface="Arial" pitchFamily="34" charset="0"/>
              </a:rPr>
              <a:t>THANK YOU!</a:t>
            </a:r>
            <a:endParaRPr lang="en-US" sz="6000" b="1" i="1" dirty="0">
              <a:solidFill>
                <a:srgbClr val="0033CC"/>
              </a:solidFill>
              <a:latin typeface="Arial" pitchFamily="34" charset="0"/>
              <a:cs typeface="Arial" pitchFamily="34" charset="0"/>
            </a:endParaRPr>
          </a:p>
        </p:txBody>
      </p:sp>
      <p:pic>
        <p:nvPicPr>
          <p:cNvPr id="18" name="Picture 4"/>
          <p:cNvPicPr>
            <a:picLocks noChangeAspect="1" noChangeArrowheads="1"/>
          </p:cNvPicPr>
          <p:nvPr/>
        </p:nvPicPr>
        <p:blipFill>
          <a:blip r:embed="rId3" cstate="screen"/>
          <a:srcRect/>
          <a:stretch>
            <a:fillRect/>
          </a:stretch>
        </p:blipFill>
        <p:spPr bwMode="auto">
          <a:xfrm>
            <a:off x="0" y="1901430"/>
            <a:ext cx="1897149" cy="1222770"/>
          </a:xfrm>
          <a:prstGeom prst="rect">
            <a:avLst/>
          </a:prstGeom>
          <a:noFill/>
          <a:ln w="9525">
            <a:noFill/>
            <a:miter lim="800000"/>
            <a:headEnd/>
            <a:tailEnd/>
          </a:ln>
        </p:spPr>
      </p:pic>
      <p:pic>
        <p:nvPicPr>
          <p:cNvPr id="19" name="Picture 1"/>
          <p:cNvPicPr>
            <a:picLocks noChangeAspect="1" noChangeArrowheads="1"/>
          </p:cNvPicPr>
          <p:nvPr/>
        </p:nvPicPr>
        <p:blipFill>
          <a:blip r:embed="rId4" cstate="print"/>
          <a:srcRect/>
          <a:stretch>
            <a:fillRect/>
          </a:stretch>
        </p:blipFill>
        <p:spPr bwMode="auto">
          <a:xfrm>
            <a:off x="381000" y="4298001"/>
            <a:ext cx="1474224" cy="1645599"/>
          </a:xfrm>
          <a:prstGeom prst="rect">
            <a:avLst/>
          </a:prstGeom>
          <a:noFill/>
          <a:ln w="9525">
            <a:noFill/>
            <a:miter lim="800000"/>
            <a:headEnd/>
            <a:tailEnd/>
          </a:ln>
        </p:spPr>
      </p:pic>
      <p:pic>
        <p:nvPicPr>
          <p:cNvPr id="20" name="Picture 2"/>
          <p:cNvPicPr>
            <a:picLocks noChangeAspect="1" noChangeArrowheads="1"/>
          </p:cNvPicPr>
          <p:nvPr/>
        </p:nvPicPr>
        <p:blipFill>
          <a:blip r:embed="rId5" cstate="print"/>
          <a:srcRect/>
          <a:stretch>
            <a:fillRect/>
          </a:stretch>
        </p:blipFill>
        <p:spPr bwMode="auto">
          <a:xfrm>
            <a:off x="6629400" y="4267200"/>
            <a:ext cx="1832989" cy="1582872"/>
          </a:xfrm>
          <a:prstGeom prst="rect">
            <a:avLst/>
          </a:prstGeom>
          <a:noFill/>
          <a:ln w="9525">
            <a:noFill/>
            <a:miter lim="800000"/>
            <a:headEnd/>
            <a:tailEnd/>
          </a:ln>
        </p:spPr>
      </p:pic>
      <p:sp>
        <p:nvSpPr>
          <p:cNvPr id="21" name="TextBox 20"/>
          <p:cNvSpPr txBox="1"/>
          <p:nvPr/>
        </p:nvSpPr>
        <p:spPr>
          <a:xfrm>
            <a:off x="304800" y="5879068"/>
            <a:ext cx="1467068" cy="369332"/>
          </a:xfrm>
          <a:prstGeom prst="rect">
            <a:avLst/>
          </a:prstGeom>
          <a:solidFill>
            <a:schemeClr val="bg1"/>
          </a:solidFill>
        </p:spPr>
        <p:txBody>
          <a:bodyPr wrap="none" rtlCol="0">
            <a:spAutoFit/>
          </a:bodyPr>
          <a:lstStyle/>
          <a:p>
            <a:r>
              <a:rPr lang="en-US" sz="1800" b="1" dirty="0" smtClean="0">
                <a:latin typeface="Arial" pitchFamily="34" charset="0"/>
                <a:cs typeface="Arial" pitchFamily="34" charset="0"/>
              </a:rPr>
              <a:t>Connectors</a:t>
            </a:r>
            <a:endParaRPr lang="en-US" sz="1800" b="1" dirty="0">
              <a:latin typeface="Arial" pitchFamily="34" charset="0"/>
              <a:cs typeface="Arial" pitchFamily="34" charset="0"/>
            </a:endParaRPr>
          </a:p>
        </p:txBody>
      </p:sp>
      <p:sp>
        <p:nvSpPr>
          <p:cNvPr id="22" name="TextBox 21"/>
          <p:cNvSpPr txBox="1"/>
          <p:nvPr/>
        </p:nvSpPr>
        <p:spPr>
          <a:xfrm>
            <a:off x="6935604" y="3276600"/>
            <a:ext cx="1522596" cy="646331"/>
          </a:xfrm>
          <a:prstGeom prst="rect">
            <a:avLst/>
          </a:prstGeom>
          <a:solidFill>
            <a:schemeClr val="bg1"/>
          </a:solidFill>
        </p:spPr>
        <p:txBody>
          <a:bodyPr wrap="none" rtlCol="0">
            <a:spAutoFit/>
          </a:bodyPr>
          <a:lstStyle/>
          <a:p>
            <a:pPr algn="ctr"/>
            <a:r>
              <a:rPr lang="en-US" sz="1800" b="1" dirty="0" smtClean="0">
                <a:latin typeface="Arial" pitchFamily="34" charset="0"/>
                <a:cs typeface="Arial" pitchFamily="34" charset="0"/>
              </a:rPr>
              <a:t>Power</a:t>
            </a:r>
          </a:p>
          <a:p>
            <a:pPr algn="ctr"/>
            <a:r>
              <a:rPr lang="en-US" sz="1800" b="1" dirty="0" smtClean="0">
                <a:latin typeface="Arial" pitchFamily="34" charset="0"/>
                <a:cs typeface="Arial" pitchFamily="34" charset="0"/>
              </a:rPr>
              <a:t> Assemblies</a:t>
            </a:r>
            <a:endParaRPr lang="en-US" sz="1800" b="1" dirty="0">
              <a:latin typeface="Arial" pitchFamily="34" charset="0"/>
              <a:cs typeface="Arial" pitchFamily="34" charset="0"/>
            </a:endParaRPr>
          </a:p>
        </p:txBody>
      </p:sp>
      <p:sp>
        <p:nvSpPr>
          <p:cNvPr id="23" name="TextBox 22"/>
          <p:cNvSpPr txBox="1"/>
          <p:nvPr/>
        </p:nvSpPr>
        <p:spPr>
          <a:xfrm>
            <a:off x="6877204" y="5879068"/>
            <a:ext cx="1428596" cy="369332"/>
          </a:xfrm>
          <a:prstGeom prst="rect">
            <a:avLst/>
          </a:prstGeom>
          <a:solidFill>
            <a:schemeClr val="bg1"/>
          </a:solidFill>
        </p:spPr>
        <p:txBody>
          <a:bodyPr wrap="square" rtlCol="0">
            <a:spAutoFit/>
          </a:bodyPr>
          <a:lstStyle/>
          <a:p>
            <a:r>
              <a:rPr lang="en-US" sz="1800" b="1" dirty="0" smtClean="0">
                <a:latin typeface="Arial" pitchFamily="34" charset="0"/>
                <a:cs typeface="Arial" pitchFamily="34" charset="0"/>
              </a:rPr>
              <a:t>PowerLugs</a:t>
            </a:r>
            <a:endParaRPr lang="en-US" sz="1800" b="1" dirty="0">
              <a:latin typeface="Arial" pitchFamily="34" charset="0"/>
              <a:cs typeface="Arial" pitchFamily="34" charset="0"/>
            </a:endParaRPr>
          </a:p>
        </p:txBody>
      </p:sp>
      <p:sp>
        <p:nvSpPr>
          <p:cNvPr id="24" name="TextBox 23"/>
          <p:cNvSpPr txBox="1"/>
          <p:nvPr/>
        </p:nvSpPr>
        <p:spPr>
          <a:xfrm>
            <a:off x="304800" y="3135868"/>
            <a:ext cx="1107996" cy="369332"/>
          </a:xfrm>
          <a:prstGeom prst="rect">
            <a:avLst/>
          </a:prstGeom>
          <a:solidFill>
            <a:schemeClr val="bg1"/>
          </a:solidFill>
        </p:spPr>
        <p:txBody>
          <a:bodyPr wrap="none" rtlCol="0">
            <a:spAutoFit/>
          </a:bodyPr>
          <a:lstStyle/>
          <a:p>
            <a:r>
              <a:rPr lang="en-US" sz="1800" b="1" dirty="0" smtClean="0">
                <a:latin typeface="Arial" pitchFamily="34" charset="0"/>
                <a:cs typeface="Arial" pitchFamily="34" charset="0"/>
              </a:rPr>
              <a:t>Busbars</a:t>
            </a:r>
            <a:endParaRPr lang="en-US" sz="1800" b="1" dirty="0">
              <a:latin typeface="Arial" pitchFamily="34" charset="0"/>
              <a:cs typeface="Arial" pitchFamily="34" charset="0"/>
            </a:endParaRPr>
          </a:p>
        </p:txBody>
      </p:sp>
      <p:pic>
        <p:nvPicPr>
          <p:cNvPr id="25" name="Picture 3"/>
          <p:cNvPicPr>
            <a:picLocks noChangeAspect="1" noChangeArrowheads="1"/>
          </p:cNvPicPr>
          <p:nvPr/>
        </p:nvPicPr>
        <p:blipFill>
          <a:blip r:embed="rId6" cstate="print"/>
          <a:srcRect/>
          <a:stretch>
            <a:fillRect/>
          </a:stretch>
        </p:blipFill>
        <p:spPr bwMode="auto">
          <a:xfrm>
            <a:off x="7010400" y="1993944"/>
            <a:ext cx="1514037" cy="1282656"/>
          </a:xfrm>
          <a:prstGeom prst="rect">
            <a:avLst/>
          </a:prstGeom>
          <a:noFill/>
          <a:ln w="9525">
            <a:noFill/>
            <a:miter lim="800000"/>
            <a:headEnd/>
            <a:tailEnd/>
          </a:ln>
        </p:spPr>
      </p:pic>
      <p:sp>
        <p:nvSpPr>
          <p:cNvPr id="13" name="TextBox 12"/>
          <p:cNvSpPr txBox="1"/>
          <p:nvPr/>
        </p:nvSpPr>
        <p:spPr>
          <a:xfrm>
            <a:off x="3429000" y="5955268"/>
            <a:ext cx="2150973" cy="369332"/>
          </a:xfrm>
          <a:prstGeom prst="rect">
            <a:avLst/>
          </a:prstGeom>
          <a:solidFill>
            <a:schemeClr val="bg1"/>
          </a:solidFill>
        </p:spPr>
        <p:txBody>
          <a:bodyPr wrap="none" rtlCol="0">
            <a:spAutoFit/>
          </a:bodyPr>
          <a:lstStyle/>
          <a:p>
            <a:r>
              <a:rPr lang="en-US" sz="1800" b="1" dirty="0" smtClean="0">
                <a:latin typeface="Arial" pitchFamily="34" charset="0"/>
                <a:cs typeface="Arial" pitchFamily="34" charset="0"/>
              </a:rPr>
              <a:t>Cable Assemblies</a:t>
            </a:r>
            <a:endParaRPr lang="en-US" sz="1800" b="1" dirty="0">
              <a:latin typeface="Arial" pitchFamily="34" charset="0"/>
              <a:cs typeface="Arial" pitchFamily="34" charset="0"/>
            </a:endParaRPr>
          </a:p>
        </p:txBody>
      </p:sp>
      <p:pic>
        <p:nvPicPr>
          <p:cNvPr id="1026" name="Picture 2"/>
          <p:cNvPicPr>
            <a:picLocks noChangeAspect="1" noChangeArrowheads="1"/>
          </p:cNvPicPr>
          <p:nvPr/>
        </p:nvPicPr>
        <p:blipFill>
          <a:blip r:embed="rId7" cstate="print"/>
          <a:srcRect/>
          <a:stretch>
            <a:fillRect/>
          </a:stretch>
        </p:blipFill>
        <p:spPr bwMode="auto">
          <a:xfrm>
            <a:off x="-4282" y="0"/>
            <a:ext cx="9144000" cy="1859028"/>
          </a:xfrm>
          <a:prstGeom prst="rect">
            <a:avLst/>
          </a:prstGeom>
          <a:noFill/>
          <a:ln w="9525">
            <a:noFill/>
            <a:miter lim="800000"/>
            <a:headEnd/>
            <a:tailEnd/>
          </a:ln>
        </p:spPr>
      </p:pic>
      <p:pic>
        <p:nvPicPr>
          <p:cNvPr id="15" name="Picture 2"/>
          <p:cNvPicPr>
            <a:picLocks noChangeAspect="1" noChangeArrowheads="1"/>
          </p:cNvPicPr>
          <p:nvPr/>
        </p:nvPicPr>
        <p:blipFill>
          <a:blip r:embed="rId8" cstate="print"/>
          <a:srcRect/>
          <a:stretch>
            <a:fillRect/>
          </a:stretch>
        </p:blipFill>
        <p:spPr bwMode="auto">
          <a:xfrm>
            <a:off x="3429000" y="4343400"/>
            <a:ext cx="2069001"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685800"/>
            <a:ext cx="5410200" cy="5334000"/>
          </a:xfrm>
          <a:prstGeom prst="rect">
            <a:avLst/>
          </a:prstGeom>
          <a:noFill/>
        </p:spPr>
        <p:txBody>
          <a:bodyPr wrap="square" rtlCol="0" anchor="t" anchorCtr="0">
            <a:noAutofit/>
          </a:bodyPr>
          <a:lstStyle/>
          <a:p>
            <a:pPr lvl="1">
              <a:buFont typeface="Wingdings" pitchFamily="2" charset="2"/>
              <a:buChar char="q"/>
            </a:pPr>
            <a:r>
              <a:rPr lang="en-US" sz="2000" dirty="0" smtClean="0"/>
              <a:t> </a:t>
            </a:r>
            <a:r>
              <a:rPr lang="en-US" sz="2400" b="1" dirty="0" smtClean="0"/>
              <a:t>Opportunities with Open Rack</a:t>
            </a:r>
          </a:p>
          <a:p>
            <a:pPr lvl="2">
              <a:buFont typeface="Arial" pitchFamily="34" charset="0"/>
              <a:buChar char="•"/>
            </a:pPr>
            <a:r>
              <a:rPr lang="en-US" sz="1400" dirty="0" smtClean="0"/>
              <a:t> There are a few areas within the Open Rack 2.0 standard that remain undefined. In terms of the mechanical requirement of the busbar assembly, there is a gap where rack mount details are missing. This means that ever rack mounts to every busbar differently. </a:t>
            </a:r>
            <a:br>
              <a:rPr lang="en-US" sz="1400" dirty="0" smtClean="0"/>
            </a:br>
            <a:endParaRPr lang="en-US" sz="1400" dirty="0" smtClean="0"/>
          </a:p>
          <a:p>
            <a:pPr lvl="2">
              <a:buFont typeface="Arial" pitchFamily="34" charset="0"/>
              <a:buChar char="•"/>
            </a:pPr>
            <a:r>
              <a:rPr lang="en-US" sz="1400" dirty="0" smtClean="0"/>
              <a:t>It is difficult to design a busbar that will work in many applications for OCP.  This is compounded when working towards an “OCP Accepted” certification.  The reason is that to be “Accepted” the certification is granted per part number and not general application</a:t>
            </a:r>
          </a:p>
          <a:p>
            <a:pPr lvl="2">
              <a:buFont typeface="Arial" pitchFamily="34" charset="0"/>
              <a:buChar char="•"/>
            </a:pPr>
            <a:endParaRPr lang="en-US" sz="1400" dirty="0" smtClean="0"/>
          </a:p>
          <a:p>
            <a:pPr lvl="2">
              <a:buFont typeface="Arial" pitchFamily="34" charset="0"/>
              <a:buChar char="•"/>
            </a:pPr>
            <a:r>
              <a:rPr lang="en-US" sz="1400" dirty="0" smtClean="0"/>
              <a:t>This is very difficult to achieve at a busbar level due to many variables that tend to be customer specific:</a:t>
            </a:r>
          </a:p>
          <a:p>
            <a:pPr lvl="3">
              <a:buFont typeface="Arial" pitchFamily="34" charset="0"/>
              <a:buChar char="•"/>
            </a:pPr>
            <a:r>
              <a:rPr lang="en-US" sz="1400" dirty="0" smtClean="0"/>
              <a:t>Power Requirements</a:t>
            </a:r>
          </a:p>
          <a:p>
            <a:pPr lvl="3">
              <a:buFont typeface="Arial" pitchFamily="34" charset="0"/>
              <a:buChar char="•"/>
            </a:pPr>
            <a:r>
              <a:rPr lang="en-US" sz="1400" dirty="0" smtClean="0"/>
              <a:t>Height (OU, OUI, etc.)</a:t>
            </a:r>
          </a:p>
          <a:p>
            <a:pPr lvl="3">
              <a:buFont typeface="Arial" pitchFamily="34" charset="0"/>
              <a:buChar char="•"/>
            </a:pPr>
            <a:r>
              <a:rPr lang="en-US" sz="1400" dirty="0" smtClean="0"/>
              <a:t>Location of Power Supplies</a:t>
            </a:r>
          </a:p>
          <a:p>
            <a:pPr lvl="3">
              <a:buFont typeface="Arial" pitchFamily="34" charset="0"/>
              <a:buChar char="•"/>
            </a:pPr>
            <a:r>
              <a:rPr lang="en-US" sz="1400" dirty="0" smtClean="0"/>
              <a:t>Mechanism/Locations for attaching the Power Supplies</a:t>
            </a:r>
          </a:p>
          <a:p>
            <a:pPr lvl="3">
              <a:buFont typeface="Arial" pitchFamily="34" charset="0"/>
              <a:buChar char="•"/>
            </a:pPr>
            <a:r>
              <a:rPr lang="en-US" sz="1400" dirty="0" smtClean="0"/>
              <a:t>Mounting Criteria for Busbar</a:t>
            </a:r>
          </a:p>
          <a:p>
            <a:pPr lvl="3">
              <a:buFont typeface="Arial" pitchFamily="34" charset="0"/>
              <a:buChar char="•"/>
            </a:pPr>
            <a:endParaRPr lang="en-US" dirty="0" smtClean="0"/>
          </a:p>
          <a:p>
            <a:pPr lvl="2">
              <a:buFont typeface="Arial" pitchFamily="34" charset="0"/>
              <a:buChar char="•"/>
            </a:pPr>
            <a:endParaRPr lang="en-US" dirty="0" smtClean="0"/>
          </a:p>
        </p:txBody>
      </p:sp>
      <p:pic>
        <p:nvPicPr>
          <p:cNvPr id="6" name="Picture 3"/>
          <p:cNvPicPr>
            <a:picLocks noChangeAspect="1" noChangeArrowheads="1"/>
          </p:cNvPicPr>
          <p:nvPr/>
        </p:nvPicPr>
        <p:blipFill>
          <a:blip r:embed="rId2" cstate="print"/>
          <a:srcRect/>
          <a:stretch>
            <a:fillRect/>
          </a:stretch>
        </p:blipFill>
        <p:spPr bwMode="auto">
          <a:xfrm>
            <a:off x="6400800" y="914400"/>
            <a:ext cx="2515536" cy="5051748"/>
          </a:xfrm>
          <a:prstGeom prst="rect">
            <a:avLst/>
          </a:prstGeom>
          <a:noFill/>
          <a:ln w="9525">
            <a:noFill/>
            <a:miter lim="800000"/>
            <a:headEnd/>
            <a:tailEnd/>
          </a:ln>
        </p:spPr>
      </p:pic>
      <p:sp>
        <p:nvSpPr>
          <p:cNvPr id="7" name="TextBox 6"/>
          <p:cNvSpPr txBox="1"/>
          <p:nvPr/>
        </p:nvSpPr>
        <p:spPr>
          <a:xfrm>
            <a:off x="5334000" y="2514600"/>
            <a:ext cx="838200" cy="1600438"/>
          </a:xfrm>
          <a:prstGeom prst="rect">
            <a:avLst/>
          </a:prstGeom>
          <a:solidFill>
            <a:schemeClr val="bg1"/>
          </a:solidFill>
          <a:ln w="15875">
            <a:solidFill>
              <a:schemeClr val="tx1"/>
            </a:solidFill>
          </a:ln>
        </p:spPr>
        <p:txBody>
          <a:bodyPr wrap="square" rtlCol="0">
            <a:spAutoFit/>
          </a:bodyPr>
          <a:lstStyle/>
          <a:p>
            <a:pPr algn="ctr"/>
            <a:r>
              <a:rPr lang="en-US" sz="1400" dirty="0" smtClean="0"/>
              <a:t>Each Power Section (3) can have 1, 2 or 3 busbars</a:t>
            </a:r>
            <a:endParaRPr lang="en-US" sz="1400" dirty="0"/>
          </a:p>
        </p:txBody>
      </p:sp>
      <p:cxnSp>
        <p:nvCxnSpPr>
          <p:cNvPr id="8" name="Straight Arrow Connector 7"/>
          <p:cNvCxnSpPr>
            <a:stCxn id="7" idx="3"/>
          </p:cNvCxnSpPr>
          <p:nvPr/>
        </p:nvCxnSpPr>
        <p:spPr>
          <a:xfrm flipV="1">
            <a:off x="6172200" y="2743202"/>
            <a:ext cx="762000" cy="571617"/>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3"/>
          </p:cNvCxnSpPr>
          <p:nvPr/>
        </p:nvCxnSpPr>
        <p:spPr>
          <a:xfrm>
            <a:off x="6172200" y="3314819"/>
            <a:ext cx="762000" cy="647581"/>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3"/>
          </p:cNvCxnSpPr>
          <p:nvPr/>
        </p:nvCxnSpPr>
        <p:spPr>
          <a:xfrm>
            <a:off x="6172200" y="3314819"/>
            <a:ext cx="762000" cy="1790581"/>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4267200"/>
          </a:xfrm>
          <a:prstGeom prst="rect">
            <a:avLst/>
          </a:prstGeom>
          <a:noFill/>
        </p:spPr>
        <p:txBody>
          <a:bodyPr wrap="square" rtlCol="0" anchor="ctr" anchorCtr="0">
            <a:noAutofit/>
          </a:bodyPr>
          <a:lstStyle/>
          <a:p>
            <a:pPr lvl="1"/>
            <a:r>
              <a:rPr lang="en-US" sz="2200" b="1" dirty="0" smtClean="0"/>
              <a:t>OCP Specification</a:t>
            </a:r>
          </a:p>
          <a:p>
            <a:pPr lvl="1"/>
            <a:endParaRPr lang="en-US" sz="2200" b="1" dirty="0" smtClean="0"/>
          </a:p>
          <a:p>
            <a:pPr lvl="2">
              <a:buFont typeface="Arial" pitchFamily="34" charset="0"/>
              <a:buChar char="•"/>
            </a:pPr>
            <a:r>
              <a:rPr lang="en-US" sz="1500" dirty="0" smtClean="0"/>
              <a:t>To expand upon </a:t>
            </a:r>
            <a:r>
              <a:rPr lang="en-US" sz="1500" dirty="0" err="1" smtClean="0"/>
              <a:t>Rittal’s</a:t>
            </a:r>
            <a:r>
              <a:rPr lang="en-US" sz="1500" dirty="0" smtClean="0"/>
              <a:t> Options:  </a:t>
            </a:r>
            <a:r>
              <a:rPr lang="en-US" sz="1500" dirty="0" err="1" smtClean="0"/>
              <a:t>Amphernol</a:t>
            </a:r>
            <a:r>
              <a:rPr lang="en-US" sz="1500" dirty="0" smtClean="0"/>
              <a:t> is developing higher power </a:t>
            </a:r>
            <a:r>
              <a:rPr lang="en-US" sz="1500" dirty="0" err="1" smtClean="0"/>
              <a:t>busbars</a:t>
            </a:r>
            <a:endParaRPr lang="en-US" sz="1500" dirty="0" smtClean="0"/>
          </a:p>
          <a:p>
            <a:pPr lvl="3">
              <a:buFont typeface="Arial" pitchFamily="34" charset="0"/>
              <a:buChar char="•"/>
            </a:pPr>
            <a:r>
              <a:rPr lang="en-US" sz="1500" dirty="0" smtClean="0"/>
              <a:t>50 kW</a:t>
            </a:r>
          </a:p>
          <a:p>
            <a:pPr lvl="3">
              <a:buFont typeface="Arial" pitchFamily="34" charset="0"/>
              <a:buChar char="•"/>
            </a:pPr>
            <a:r>
              <a:rPr lang="en-US" sz="1500" dirty="0" smtClean="0"/>
              <a:t>60 kW</a:t>
            </a:r>
          </a:p>
          <a:p>
            <a:pPr lvl="3">
              <a:buFont typeface="Arial" pitchFamily="34" charset="0"/>
              <a:buChar char="•"/>
            </a:pPr>
            <a:r>
              <a:rPr lang="en-US" sz="1500" dirty="0" smtClean="0"/>
              <a:t>100 kW</a:t>
            </a:r>
          </a:p>
          <a:p>
            <a:pPr lvl="3">
              <a:buFont typeface="Arial" pitchFamily="34" charset="0"/>
              <a:buChar char="•"/>
            </a:pPr>
            <a:endParaRPr lang="en-US" sz="1500" dirty="0" smtClean="0"/>
          </a:p>
          <a:p>
            <a:pPr lvl="2">
              <a:buFont typeface="Arial" pitchFamily="34" charset="0"/>
              <a:buChar char="•"/>
            </a:pPr>
            <a:r>
              <a:rPr lang="en-US" sz="1500" dirty="0" smtClean="0"/>
              <a:t>Each of these will add additional SKU Levels: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04800" y="3581400"/>
            <a:ext cx="85629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096000" y="5257800"/>
            <a:ext cx="9144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057400" y="1676400"/>
            <a:ext cx="5715000" cy="3835601"/>
          </a:xfrm>
          <a:prstGeom prst="rect">
            <a:avLst/>
          </a:prstGeom>
          <a:noFill/>
          <a:ln w="9525">
            <a:noFill/>
            <a:miter lim="800000"/>
            <a:headEnd/>
            <a:tailEnd/>
          </a:ln>
        </p:spPr>
      </p:pic>
      <p:sp>
        <p:nvSpPr>
          <p:cNvPr id="8" name="TextBox 7"/>
          <p:cNvSpPr txBox="1"/>
          <p:nvPr/>
        </p:nvSpPr>
        <p:spPr>
          <a:xfrm>
            <a:off x="6477000" y="2590800"/>
            <a:ext cx="1107996" cy="369332"/>
          </a:xfrm>
          <a:prstGeom prst="rect">
            <a:avLst/>
          </a:prstGeom>
          <a:solidFill>
            <a:schemeClr val="bg1"/>
          </a:solidFill>
          <a:ln w="15875">
            <a:solidFill>
              <a:schemeClr val="tx1"/>
            </a:solidFill>
          </a:ln>
        </p:spPr>
        <p:txBody>
          <a:bodyPr wrap="none" rtlCol="0">
            <a:spAutoFit/>
          </a:bodyPr>
          <a:lstStyle/>
          <a:p>
            <a:r>
              <a:rPr lang="en-US" b="1" dirty="0" smtClean="0"/>
              <a:t>Busbars</a:t>
            </a:r>
            <a:endParaRPr lang="en-US" b="1" dirty="0"/>
          </a:p>
        </p:txBody>
      </p:sp>
      <p:cxnSp>
        <p:nvCxnSpPr>
          <p:cNvPr id="10" name="Straight Arrow Connector 9"/>
          <p:cNvCxnSpPr>
            <a:stCxn id="8" idx="1"/>
          </p:cNvCxnSpPr>
          <p:nvPr/>
        </p:nvCxnSpPr>
        <p:spPr>
          <a:xfrm flipH="1">
            <a:off x="5791200" y="2775466"/>
            <a:ext cx="685800" cy="805934"/>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a:off x="5943600" y="2775466"/>
            <a:ext cx="533400" cy="958334"/>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28600" y="990600"/>
            <a:ext cx="2185214" cy="923330"/>
          </a:xfrm>
          <a:prstGeom prst="rect">
            <a:avLst/>
          </a:prstGeom>
          <a:solidFill>
            <a:schemeClr val="bg1"/>
          </a:solidFill>
          <a:ln w="15875">
            <a:solidFill>
              <a:schemeClr val="tx1"/>
            </a:solidFill>
          </a:ln>
        </p:spPr>
        <p:txBody>
          <a:bodyPr wrap="none" rtlCol="0">
            <a:spAutoFit/>
          </a:bodyPr>
          <a:lstStyle/>
          <a:p>
            <a:r>
              <a:rPr lang="en-US" b="1" dirty="0" smtClean="0"/>
              <a:t>PowerLug or </a:t>
            </a:r>
          </a:p>
          <a:p>
            <a:r>
              <a:rPr lang="en-US" b="1" dirty="0" smtClean="0"/>
              <a:t>Busbars from</a:t>
            </a:r>
          </a:p>
          <a:p>
            <a:r>
              <a:rPr lang="en-US" b="1" dirty="0" smtClean="0"/>
              <a:t>The Power Supply</a:t>
            </a:r>
            <a:endParaRPr lang="en-US" b="1" dirty="0"/>
          </a:p>
        </p:txBody>
      </p:sp>
      <p:cxnSp>
        <p:nvCxnSpPr>
          <p:cNvPr id="17" name="Straight Arrow Connector 16"/>
          <p:cNvCxnSpPr>
            <a:stCxn id="24" idx="2"/>
          </p:cNvCxnSpPr>
          <p:nvPr/>
        </p:nvCxnSpPr>
        <p:spPr>
          <a:xfrm>
            <a:off x="5536367" y="2426732"/>
            <a:ext cx="26233" cy="926068"/>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6" idx="2"/>
          </p:cNvCxnSpPr>
          <p:nvPr/>
        </p:nvCxnSpPr>
        <p:spPr>
          <a:xfrm>
            <a:off x="1321207" y="1913930"/>
            <a:ext cx="1269593" cy="281047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2"/>
          </p:cNvCxnSpPr>
          <p:nvPr/>
        </p:nvCxnSpPr>
        <p:spPr>
          <a:xfrm>
            <a:off x="1321207" y="1913930"/>
            <a:ext cx="1193393" cy="67687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72000" y="2057400"/>
            <a:ext cx="1928733" cy="369332"/>
          </a:xfrm>
          <a:prstGeom prst="rect">
            <a:avLst/>
          </a:prstGeom>
          <a:solidFill>
            <a:schemeClr val="bg1"/>
          </a:solidFill>
          <a:ln w="15875">
            <a:solidFill>
              <a:schemeClr val="tx1"/>
            </a:solidFill>
          </a:ln>
        </p:spPr>
        <p:txBody>
          <a:bodyPr wrap="none" rtlCol="0">
            <a:spAutoFit/>
          </a:bodyPr>
          <a:lstStyle/>
          <a:p>
            <a:r>
              <a:rPr lang="en-US" b="1" dirty="0" smtClean="0"/>
              <a:t>Protective Cage</a:t>
            </a:r>
            <a:endParaRPr lang="en-US" b="1" dirty="0"/>
          </a:p>
        </p:txBody>
      </p:sp>
      <p:cxnSp>
        <p:nvCxnSpPr>
          <p:cNvPr id="27" name="Straight Arrow Connector 26"/>
          <p:cNvCxnSpPr>
            <a:stCxn id="24" idx="2"/>
          </p:cNvCxnSpPr>
          <p:nvPr/>
        </p:nvCxnSpPr>
        <p:spPr>
          <a:xfrm flipH="1">
            <a:off x="3886200" y="2426732"/>
            <a:ext cx="1650167" cy="697468"/>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019800" y="4953000"/>
            <a:ext cx="2198038" cy="369332"/>
          </a:xfrm>
          <a:prstGeom prst="rect">
            <a:avLst/>
          </a:prstGeom>
          <a:solidFill>
            <a:schemeClr val="bg1"/>
          </a:solidFill>
          <a:ln w="15875">
            <a:solidFill>
              <a:schemeClr val="tx1"/>
            </a:solidFill>
          </a:ln>
        </p:spPr>
        <p:txBody>
          <a:bodyPr wrap="none" rtlCol="0">
            <a:spAutoFit/>
          </a:bodyPr>
          <a:lstStyle/>
          <a:p>
            <a:r>
              <a:rPr lang="en-US" b="1" dirty="0" smtClean="0"/>
              <a:t>Blind Mate Guides</a:t>
            </a:r>
            <a:endParaRPr lang="en-US" b="1" dirty="0"/>
          </a:p>
        </p:txBody>
      </p:sp>
      <p:cxnSp>
        <p:nvCxnSpPr>
          <p:cNvPr id="31" name="Straight Arrow Connector 30"/>
          <p:cNvCxnSpPr>
            <a:stCxn id="30" idx="1"/>
          </p:cNvCxnSpPr>
          <p:nvPr/>
        </p:nvCxnSpPr>
        <p:spPr>
          <a:xfrm flipH="1" flipV="1">
            <a:off x="4572000" y="3810000"/>
            <a:ext cx="1447800" cy="1327666"/>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0" idx="1"/>
          </p:cNvCxnSpPr>
          <p:nvPr/>
        </p:nvCxnSpPr>
        <p:spPr>
          <a:xfrm flipH="1" flipV="1">
            <a:off x="5029200" y="3429000"/>
            <a:ext cx="990600" cy="1708666"/>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495800" y="838200"/>
            <a:ext cx="4416594" cy="646331"/>
          </a:xfrm>
          <a:prstGeom prst="rect">
            <a:avLst/>
          </a:prstGeom>
          <a:solidFill>
            <a:schemeClr val="bg1"/>
          </a:solidFill>
          <a:ln w="15875">
            <a:solidFill>
              <a:schemeClr val="tx1"/>
            </a:solidFill>
          </a:ln>
        </p:spPr>
        <p:txBody>
          <a:bodyPr wrap="none" rtlCol="0">
            <a:spAutoFit/>
          </a:bodyPr>
          <a:lstStyle/>
          <a:p>
            <a:r>
              <a:rPr lang="en-US" dirty="0" smtClean="0"/>
              <a:t>36 kW </a:t>
            </a:r>
            <a:r>
              <a:rPr lang="en-US" dirty="0" err="1" smtClean="0"/>
              <a:t>Busbar</a:t>
            </a:r>
            <a:r>
              <a:rPr lang="en-US" dirty="0" smtClean="0"/>
              <a:t> would require (3) 4/0 wires</a:t>
            </a:r>
          </a:p>
          <a:p>
            <a:r>
              <a:rPr lang="en-US" dirty="0" smtClean="0"/>
              <a:t> for each potential</a:t>
            </a:r>
            <a:endParaRPr lang="en-US" dirty="0"/>
          </a:p>
        </p:txBody>
      </p:sp>
      <p:cxnSp>
        <p:nvCxnSpPr>
          <p:cNvPr id="21" name="Straight Arrow Connector 20"/>
          <p:cNvCxnSpPr>
            <a:stCxn id="20" idx="1"/>
          </p:cNvCxnSpPr>
          <p:nvPr/>
        </p:nvCxnSpPr>
        <p:spPr>
          <a:xfrm flipH="1">
            <a:off x="3581400" y="1161366"/>
            <a:ext cx="914400" cy="667434"/>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28600" y="5562600"/>
            <a:ext cx="7874913" cy="646331"/>
          </a:xfrm>
          <a:prstGeom prst="rect">
            <a:avLst/>
          </a:prstGeom>
          <a:solidFill>
            <a:schemeClr val="bg1"/>
          </a:solidFill>
          <a:ln w="15875">
            <a:solidFill>
              <a:schemeClr val="tx1"/>
            </a:solidFill>
          </a:ln>
        </p:spPr>
        <p:txBody>
          <a:bodyPr wrap="none" rtlCol="0">
            <a:spAutoFit/>
          </a:bodyPr>
          <a:lstStyle/>
          <a:p>
            <a:r>
              <a:rPr lang="en-US" dirty="0" smtClean="0"/>
              <a:t>Future question is with higher kW requirements, will 3 posts be sufficient? </a:t>
            </a:r>
          </a:p>
          <a:p>
            <a:r>
              <a:rPr lang="en-US" dirty="0" smtClean="0"/>
              <a:t> Will the spacing need to change to accommodate larger wire gage?</a:t>
            </a:r>
            <a:endParaRPr lang="en-US" dirty="0"/>
          </a:p>
        </p:txBody>
      </p:sp>
      <p:pic>
        <p:nvPicPr>
          <p:cNvPr id="2" name="Picture 2"/>
          <p:cNvPicPr>
            <a:picLocks noChangeAspect="1" noChangeArrowheads="1"/>
          </p:cNvPicPr>
          <p:nvPr/>
        </p:nvPicPr>
        <p:blipFill>
          <a:blip r:embed="rId3" cstate="print"/>
          <a:srcRect/>
          <a:stretch>
            <a:fillRect/>
          </a:stretch>
        </p:blipFill>
        <p:spPr bwMode="auto">
          <a:xfrm>
            <a:off x="0" y="3962400"/>
            <a:ext cx="2187437" cy="1323975"/>
          </a:xfrm>
          <a:prstGeom prst="rect">
            <a:avLst/>
          </a:prstGeom>
          <a:noFill/>
          <a:ln w="9525">
            <a:noFill/>
            <a:miter lim="800000"/>
            <a:headEnd/>
            <a:tailEnd/>
          </a:ln>
        </p:spPr>
      </p:pic>
      <p:sp>
        <p:nvSpPr>
          <p:cNvPr id="22" name="Oval 21"/>
          <p:cNvSpPr/>
          <p:nvPr/>
        </p:nvSpPr>
        <p:spPr>
          <a:xfrm>
            <a:off x="1981200" y="411480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981200" y="434340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6200" y="3200400"/>
            <a:ext cx="1805302" cy="738664"/>
          </a:xfrm>
          <a:prstGeom prst="rect">
            <a:avLst/>
          </a:prstGeom>
          <a:solidFill>
            <a:srgbClr val="FFFF00"/>
          </a:solidFill>
          <a:ln w="15875">
            <a:solidFill>
              <a:schemeClr val="tx1"/>
            </a:solidFill>
          </a:ln>
        </p:spPr>
        <p:txBody>
          <a:bodyPr wrap="none" rtlCol="0">
            <a:spAutoFit/>
          </a:bodyPr>
          <a:lstStyle/>
          <a:p>
            <a:r>
              <a:rPr lang="en-US" sz="1400" dirty="0" smtClean="0"/>
              <a:t>May need to change</a:t>
            </a:r>
          </a:p>
          <a:p>
            <a:r>
              <a:rPr lang="en-US" sz="1400" dirty="0" smtClean="0"/>
              <a:t>these dimensions</a:t>
            </a:r>
          </a:p>
          <a:p>
            <a:r>
              <a:rPr lang="en-US" sz="1400" dirty="0" smtClean="0"/>
              <a:t>and/or add studs?</a:t>
            </a:r>
            <a:endParaRPr lang="en-US" sz="1400" dirty="0"/>
          </a:p>
        </p:txBody>
      </p:sp>
      <p:sp>
        <p:nvSpPr>
          <p:cNvPr id="28" name="TextBox 27"/>
          <p:cNvSpPr txBox="1"/>
          <p:nvPr/>
        </p:nvSpPr>
        <p:spPr>
          <a:xfrm>
            <a:off x="0" y="0"/>
            <a:ext cx="9144000" cy="864120"/>
          </a:xfrm>
          <a:prstGeom prst="rect">
            <a:avLst/>
          </a:prstGeom>
          <a:noFill/>
        </p:spPr>
        <p:txBody>
          <a:bodyPr wrap="square" rtlCol="0" anchor="ctr" anchorCtr="0">
            <a:noAutofit/>
          </a:bodyPr>
          <a:lstStyle/>
          <a:p>
            <a:pPr algn="ctr"/>
            <a:r>
              <a:rPr lang="en-US" sz="3600" dirty="0" smtClean="0">
                <a:solidFill>
                  <a:srgbClr val="376092"/>
                </a:solidFill>
                <a:cs typeface="Arial" pitchFamily="34" charset="0"/>
              </a:rPr>
              <a:t> </a:t>
            </a:r>
            <a:r>
              <a:rPr lang="en-US" sz="2800" b="1" dirty="0" smtClean="0">
                <a:cs typeface="Arial" pitchFamily="34" charset="0"/>
              </a:rPr>
              <a:t>Management of Power Supply Connections </a:t>
            </a:r>
            <a:endParaRPr lang="en-US" sz="28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864120"/>
          </a:xfrm>
          <a:prstGeom prst="rect">
            <a:avLst/>
          </a:prstGeom>
          <a:noFill/>
        </p:spPr>
        <p:txBody>
          <a:bodyPr wrap="square" rtlCol="0" anchor="ctr" anchorCtr="0">
            <a:noAutofit/>
          </a:bodyPr>
          <a:lstStyle/>
          <a:p>
            <a:pPr algn="ctr"/>
            <a:r>
              <a:rPr lang="en-US" sz="3600" dirty="0" smtClean="0">
                <a:solidFill>
                  <a:srgbClr val="376092"/>
                </a:solidFill>
                <a:cs typeface="Arial" pitchFamily="34" charset="0"/>
              </a:rPr>
              <a:t> </a:t>
            </a:r>
            <a:r>
              <a:rPr lang="en-US" sz="2800" b="1" dirty="0" smtClean="0">
                <a:cs typeface="Arial" pitchFamily="34" charset="0"/>
              </a:rPr>
              <a:t>Example of </a:t>
            </a:r>
            <a:r>
              <a:rPr lang="en-US" sz="2800" b="1" dirty="0" smtClean="0">
                <a:latin typeface="Arial" pitchFamily="34" charset="0"/>
                <a:cs typeface="Arial" pitchFamily="34" charset="0"/>
              </a:rPr>
              <a:t>OCP 48V </a:t>
            </a:r>
            <a:r>
              <a:rPr lang="en-US" sz="2800" b="1" dirty="0" err="1" smtClean="0">
                <a:latin typeface="Arial" pitchFamily="34" charset="0"/>
                <a:cs typeface="Arial" pitchFamily="34" charset="0"/>
              </a:rPr>
              <a:t>Busbar</a:t>
            </a:r>
            <a:r>
              <a:rPr lang="en-US" sz="2800" b="1" dirty="0" smtClean="0">
                <a:latin typeface="Arial" pitchFamily="34" charset="0"/>
                <a:cs typeface="Arial" pitchFamily="34" charset="0"/>
              </a:rPr>
              <a:t> SKU Matrix</a:t>
            </a:r>
            <a:endParaRPr lang="en-US" sz="2800" b="1" dirty="0">
              <a:latin typeface="Arial" pitchFamily="34" charset="0"/>
              <a:cs typeface="Arial" pitchFamily="34" charset="0"/>
            </a:endParaRPr>
          </a:p>
        </p:txBody>
      </p:sp>
      <p:sp>
        <p:nvSpPr>
          <p:cNvPr id="12" name="Rectangle 11"/>
          <p:cNvSpPr/>
          <p:nvPr/>
        </p:nvSpPr>
        <p:spPr>
          <a:xfrm>
            <a:off x="6096000" y="5257800"/>
            <a:ext cx="9144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5486400" y="914400"/>
            <a:ext cx="304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5410200" y="1828800"/>
            <a:ext cx="5334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990600" y="838200"/>
            <a:ext cx="7467622" cy="584775"/>
          </a:xfrm>
          <a:prstGeom prst="rect">
            <a:avLst/>
          </a:prstGeom>
          <a:noFill/>
        </p:spPr>
        <p:txBody>
          <a:bodyPr wrap="none" rtlCol="0">
            <a:spAutoFit/>
          </a:bodyPr>
          <a:lstStyle/>
          <a:p>
            <a:r>
              <a:rPr lang="en-US" sz="3200" b="1" dirty="0" smtClean="0"/>
              <a:t>P/N:  BBOCP </a:t>
            </a:r>
            <a:r>
              <a:rPr lang="en-US" sz="3200" b="1" dirty="0" smtClean="0">
                <a:solidFill>
                  <a:srgbClr val="C00000"/>
                </a:solidFill>
              </a:rPr>
              <a:t>48</a:t>
            </a:r>
            <a:r>
              <a:rPr lang="en-US" sz="3200" b="1" dirty="0" smtClean="0"/>
              <a:t> </a:t>
            </a:r>
            <a:r>
              <a:rPr lang="en-US" sz="3200" b="1" dirty="0" smtClean="0">
                <a:solidFill>
                  <a:srgbClr val="FFC000"/>
                </a:solidFill>
              </a:rPr>
              <a:t>AA</a:t>
            </a:r>
            <a:r>
              <a:rPr lang="en-US" sz="3200" b="1" dirty="0" smtClean="0"/>
              <a:t> </a:t>
            </a:r>
            <a:r>
              <a:rPr lang="en-US" sz="3200" b="1" dirty="0" smtClean="0">
                <a:solidFill>
                  <a:srgbClr val="2D5FFF"/>
                </a:solidFill>
              </a:rPr>
              <a:t>BBB</a:t>
            </a:r>
            <a:r>
              <a:rPr lang="en-US" sz="3200" b="1" dirty="0" smtClean="0"/>
              <a:t> PS</a:t>
            </a:r>
            <a:r>
              <a:rPr lang="en-US" sz="3200" b="1" dirty="0" smtClean="0">
                <a:solidFill>
                  <a:srgbClr val="009900"/>
                </a:solidFill>
              </a:rPr>
              <a:t>CCDD</a:t>
            </a:r>
            <a:r>
              <a:rPr lang="en-US" sz="3200" b="1" dirty="0" smtClean="0"/>
              <a:t> </a:t>
            </a:r>
            <a:r>
              <a:rPr lang="en-US" sz="3200" b="1" dirty="0" smtClean="0">
                <a:solidFill>
                  <a:srgbClr val="663300"/>
                </a:solidFill>
              </a:rPr>
              <a:t>EE</a:t>
            </a:r>
            <a:endParaRPr lang="en-US" sz="3200" b="1" dirty="0">
              <a:solidFill>
                <a:srgbClr val="663300"/>
              </a:solidFill>
            </a:endParaRPr>
          </a:p>
        </p:txBody>
      </p:sp>
      <p:cxnSp>
        <p:nvCxnSpPr>
          <p:cNvPr id="10" name="Straight Connector 9"/>
          <p:cNvCxnSpPr/>
          <p:nvPr/>
        </p:nvCxnSpPr>
        <p:spPr>
          <a:xfrm>
            <a:off x="2133600" y="13716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3400" y="1981200"/>
            <a:ext cx="1681871" cy="400110"/>
          </a:xfrm>
          <a:prstGeom prst="rect">
            <a:avLst/>
          </a:prstGeom>
          <a:noFill/>
          <a:ln w="38100">
            <a:solidFill>
              <a:schemeClr val="tx1"/>
            </a:solidFill>
          </a:ln>
        </p:spPr>
        <p:txBody>
          <a:bodyPr wrap="none" rtlCol="0">
            <a:spAutoFit/>
          </a:bodyPr>
          <a:lstStyle/>
          <a:p>
            <a:r>
              <a:rPr lang="en-US" sz="2000" b="1" dirty="0" smtClean="0"/>
              <a:t>B</a:t>
            </a:r>
            <a:r>
              <a:rPr lang="en-US" sz="2000" dirty="0" smtClean="0"/>
              <a:t>us</a:t>
            </a:r>
            <a:r>
              <a:rPr lang="en-US" sz="2000" b="1" dirty="0" smtClean="0"/>
              <a:t>B</a:t>
            </a:r>
            <a:r>
              <a:rPr lang="en-US" sz="2000" dirty="0" smtClean="0"/>
              <a:t>ar </a:t>
            </a:r>
            <a:r>
              <a:rPr lang="en-US" sz="2000" b="1" dirty="0" smtClean="0"/>
              <a:t>OCP</a:t>
            </a:r>
            <a:endParaRPr lang="en-US" sz="2000" b="1" dirty="0"/>
          </a:p>
        </p:txBody>
      </p:sp>
      <p:cxnSp>
        <p:nvCxnSpPr>
          <p:cNvPr id="14" name="Straight Connector 13"/>
          <p:cNvCxnSpPr/>
          <p:nvPr/>
        </p:nvCxnSpPr>
        <p:spPr>
          <a:xfrm>
            <a:off x="2743200" y="1371600"/>
            <a:ext cx="0" cy="8382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3" idx="3"/>
          </p:cNvCxnSpPr>
          <p:nvPr/>
        </p:nvCxnSpPr>
        <p:spPr>
          <a:xfrm>
            <a:off x="2215271" y="2181255"/>
            <a:ext cx="527929" cy="2854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57600" y="1371600"/>
            <a:ext cx="457200"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886200" y="1371600"/>
            <a:ext cx="0" cy="167640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9" idx="3"/>
          </p:cNvCxnSpPr>
          <p:nvPr/>
        </p:nvCxnSpPr>
        <p:spPr>
          <a:xfrm>
            <a:off x="2283800" y="3019455"/>
            <a:ext cx="1602400" cy="28545"/>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66800" y="2819400"/>
            <a:ext cx="1217000" cy="400110"/>
          </a:xfrm>
          <a:prstGeom prst="rect">
            <a:avLst/>
          </a:prstGeom>
          <a:noFill/>
          <a:ln w="38100">
            <a:solidFill>
              <a:srgbClr val="C00000"/>
            </a:solidFill>
          </a:ln>
        </p:spPr>
        <p:txBody>
          <a:bodyPr wrap="square" rtlCol="0">
            <a:spAutoFit/>
          </a:bodyPr>
          <a:lstStyle/>
          <a:p>
            <a:r>
              <a:rPr lang="en-US" sz="2000" b="1" dirty="0" smtClean="0"/>
              <a:t>48 = 48V</a:t>
            </a:r>
            <a:endParaRPr lang="en-US" sz="2000" b="1" dirty="0"/>
          </a:p>
        </p:txBody>
      </p:sp>
      <p:cxnSp>
        <p:nvCxnSpPr>
          <p:cNvPr id="37" name="Straight Connector 36"/>
          <p:cNvCxnSpPr/>
          <p:nvPr/>
        </p:nvCxnSpPr>
        <p:spPr>
          <a:xfrm>
            <a:off x="4191000" y="1371600"/>
            <a:ext cx="609600"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90600" y="3581400"/>
            <a:ext cx="1430200" cy="1323439"/>
          </a:xfrm>
          <a:prstGeom prst="rect">
            <a:avLst/>
          </a:prstGeom>
          <a:noFill/>
          <a:ln w="38100">
            <a:solidFill>
              <a:srgbClr val="FFC000"/>
            </a:solidFill>
          </a:ln>
        </p:spPr>
        <p:txBody>
          <a:bodyPr wrap="square" rtlCol="0">
            <a:spAutoFit/>
          </a:bodyPr>
          <a:lstStyle/>
          <a:p>
            <a:r>
              <a:rPr lang="en-US" sz="2000" b="1" u="sng" dirty="0" smtClean="0"/>
              <a:t>Watts</a:t>
            </a:r>
          </a:p>
          <a:p>
            <a:r>
              <a:rPr lang="en-US" sz="2000" b="1" dirty="0" smtClean="0"/>
              <a:t>15 = 15kW</a:t>
            </a:r>
          </a:p>
          <a:p>
            <a:r>
              <a:rPr lang="en-US" sz="2000" b="1" dirty="0" smtClean="0"/>
              <a:t>36 = 36kW</a:t>
            </a:r>
          </a:p>
          <a:p>
            <a:r>
              <a:rPr lang="en-US" sz="2000" b="1" dirty="0" smtClean="0"/>
              <a:t>50 = 50kW</a:t>
            </a:r>
            <a:endParaRPr lang="en-US" sz="2000" b="1" dirty="0"/>
          </a:p>
        </p:txBody>
      </p:sp>
      <p:cxnSp>
        <p:nvCxnSpPr>
          <p:cNvPr id="40" name="Straight Connector 39"/>
          <p:cNvCxnSpPr/>
          <p:nvPr/>
        </p:nvCxnSpPr>
        <p:spPr>
          <a:xfrm>
            <a:off x="4495800" y="1371600"/>
            <a:ext cx="0" cy="289560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3"/>
          </p:cNvCxnSpPr>
          <p:nvPr/>
        </p:nvCxnSpPr>
        <p:spPr>
          <a:xfrm flipH="1" flipV="1">
            <a:off x="2420800" y="4243120"/>
            <a:ext cx="2075000" cy="2408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953000" y="1371600"/>
            <a:ext cx="838200" cy="0"/>
          </a:xfrm>
          <a:prstGeom prst="line">
            <a:avLst/>
          </a:prstGeom>
          <a:ln w="44450">
            <a:solidFill>
              <a:srgbClr val="2D5FF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181600" y="1371600"/>
            <a:ext cx="0" cy="4191000"/>
          </a:xfrm>
          <a:prstGeom prst="line">
            <a:avLst/>
          </a:prstGeom>
          <a:ln w="44450">
            <a:solidFill>
              <a:srgbClr val="2D5F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7" idx="3"/>
          </p:cNvCxnSpPr>
          <p:nvPr/>
        </p:nvCxnSpPr>
        <p:spPr>
          <a:xfrm>
            <a:off x="3645093" y="5537032"/>
            <a:ext cx="1536507" cy="25568"/>
          </a:xfrm>
          <a:prstGeom prst="line">
            <a:avLst/>
          </a:prstGeom>
          <a:ln w="44450">
            <a:solidFill>
              <a:srgbClr val="2D5FFF"/>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524000" y="5029200"/>
            <a:ext cx="2121093" cy="1015663"/>
          </a:xfrm>
          <a:prstGeom prst="rect">
            <a:avLst/>
          </a:prstGeom>
          <a:noFill/>
          <a:ln w="38100">
            <a:solidFill>
              <a:srgbClr val="2D5FFF"/>
            </a:solidFill>
          </a:ln>
        </p:spPr>
        <p:txBody>
          <a:bodyPr wrap="none" rtlCol="0">
            <a:spAutoFit/>
          </a:bodyPr>
          <a:lstStyle/>
          <a:p>
            <a:r>
              <a:rPr lang="en-US" sz="2000" b="1" u="sng" dirty="0" smtClean="0"/>
              <a:t>Rack OU or OU</a:t>
            </a:r>
            <a:r>
              <a:rPr lang="en-US" sz="2000" b="1" u="sng" dirty="0" smtClean="0">
                <a:latin typeface="+mn-lt"/>
              </a:rPr>
              <a:t>I</a:t>
            </a:r>
          </a:p>
          <a:p>
            <a:r>
              <a:rPr lang="en-US" sz="2000" b="1" dirty="0" smtClean="0"/>
              <a:t>XXU= “#”OU</a:t>
            </a:r>
          </a:p>
          <a:p>
            <a:r>
              <a:rPr lang="en-US" sz="2000" b="1" dirty="0" smtClean="0"/>
              <a:t>XX</a:t>
            </a:r>
            <a:r>
              <a:rPr lang="en-US" sz="2000" b="1" dirty="0" smtClean="0">
                <a:latin typeface="+mn-lt"/>
              </a:rPr>
              <a:t>I</a:t>
            </a:r>
            <a:r>
              <a:rPr lang="en-US" sz="2000" b="1" dirty="0" smtClean="0"/>
              <a:t> = “#”OU</a:t>
            </a:r>
            <a:r>
              <a:rPr lang="en-US" sz="2000" b="1" dirty="0" smtClean="0">
                <a:latin typeface="+mn-lt"/>
              </a:rPr>
              <a:t>I</a:t>
            </a:r>
            <a:endParaRPr lang="en-US" sz="2000" b="1" dirty="0"/>
          </a:p>
        </p:txBody>
      </p:sp>
      <p:cxnSp>
        <p:nvCxnSpPr>
          <p:cNvPr id="64" name="Straight Connector 63"/>
          <p:cNvCxnSpPr/>
          <p:nvPr/>
        </p:nvCxnSpPr>
        <p:spPr>
          <a:xfrm>
            <a:off x="5943600" y="1371600"/>
            <a:ext cx="1676400" cy="0"/>
          </a:xfrm>
          <a:prstGeom prst="line">
            <a:avLst/>
          </a:prstGeom>
          <a:ln w="44450">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96000" y="1371600"/>
            <a:ext cx="0" cy="3200400"/>
          </a:xfrm>
          <a:prstGeom prst="line">
            <a:avLst/>
          </a:prstGeom>
          <a:ln w="44450">
            <a:solidFill>
              <a:srgbClr val="009900"/>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334000" y="4572000"/>
            <a:ext cx="2789546" cy="1384995"/>
          </a:xfrm>
          <a:prstGeom prst="rect">
            <a:avLst/>
          </a:prstGeom>
          <a:noFill/>
          <a:ln w="38100">
            <a:solidFill>
              <a:srgbClr val="009900"/>
            </a:solidFill>
          </a:ln>
        </p:spPr>
        <p:txBody>
          <a:bodyPr wrap="none" rtlCol="0">
            <a:spAutoFit/>
          </a:bodyPr>
          <a:lstStyle/>
          <a:p>
            <a:r>
              <a:rPr lang="en-US" sz="2000" b="1" u="sng" dirty="0" smtClean="0"/>
              <a:t>P</a:t>
            </a:r>
            <a:r>
              <a:rPr lang="en-US" sz="2000" u="sng" dirty="0" smtClean="0"/>
              <a:t>ower </a:t>
            </a:r>
            <a:r>
              <a:rPr lang="en-US" sz="2000" b="1" u="sng" dirty="0" smtClean="0"/>
              <a:t>S</a:t>
            </a:r>
            <a:r>
              <a:rPr lang="en-US" sz="2000" u="sng" dirty="0" smtClean="0"/>
              <a:t>upply</a:t>
            </a:r>
            <a:r>
              <a:rPr lang="en-US" sz="2000" b="1" u="sng" dirty="0" smtClean="0"/>
              <a:t> </a:t>
            </a:r>
          </a:p>
          <a:p>
            <a:r>
              <a:rPr lang="en-US" sz="2000" b="1" u="sng" dirty="0" smtClean="0"/>
              <a:t>Location</a:t>
            </a:r>
            <a:endParaRPr lang="en-US" sz="2000" b="1" u="sng" dirty="0" smtClean="0">
              <a:latin typeface="+mn-lt"/>
            </a:endParaRPr>
          </a:p>
          <a:p>
            <a:r>
              <a:rPr lang="en-US" sz="2000" b="1" dirty="0" smtClean="0"/>
              <a:t>CC = OU(</a:t>
            </a:r>
            <a:r>
              <a:rPr lang="en-US" sz="2200" b="1" dirty="0" smtClean="0">
                <a:latin typeface="+mn-lt"/>
              </a:rPr>
              <a:t>I</a:t>
            </a:r>
            <a:r>
              <a:rPr lang="en-US" sz="2000" b="1" dirty="0" smtClean="0"/>
              <a:t>) of first PS</a:t>
            </a:r>
          </a:p>
          <a:p>
            <a:r>
              <a:rPr lang="en-US" sz="2000" b="1" dirty="0" smtClean="0"/>
              <a:t>DD = OU(</a:t>
            </a:r>
            <a:r>
              <a:rPr lang="en-US" sz="2200" b="1" dirty="0" smtClean="0">
                <a:latin typeface="+mn-lt"/>
              </a:rPr>
              <a:t>I</a:t>
            </a:r>
            <a:r>
              <a:rPr lang="en-US" sz="2000" b="1" dirty="0" smtClean="0"/>
              <a:t>) of 2nd PS</a:t>
            </a:r>
            <a:endParaRPr lang="en-US" sz="2200" b="1" dirty="0"/>
          </a:p>
        </p:txBody>
      </p:sp>
      <p:sp>
        <p:nvSpPr>
          <p:cNvPr id="72" name="TextBox 71"/>
          <p:cNvSpPr txBox="1"/>
          <p:nvPr/>
        </p:nvSpPr>
        <p:spPr>
          <a:xfrm>
            <a:off x="6248400" y="1600200"/>
            <a:ext cx="2685351" cy="2862322"/>
          </a:xfrm>
          <a:prstGeom prst="rect">
            <a:avLst/>
          </a:prstGeom>
          <a:noFill/>
          <a:ln w="38100">
            <a:solidFill>
              <a:srgbClr val="663300"/>
            </a:solidFill>
          </a:ln>
        </p:spPr>
        <p:txBody>
          <a:bodyPr wrap="none" rtlCol="0">
            <a:spAutoFit/>
          </a:bodyPr>
          <a:lstStyle/>
          <a:p>
            <a:r>
              <a:rPr lang="en-US" sz="2000" b="1" u="sng" dirty="0" smtClean="0"/>
              <a:t>Rack Manufacturer</a:t>
            </a:r>
            <a:endParaRPr lang="en-US" sz="2000" b="1" u="sng" dirty="0" smtClean="0">
              <a:latin typeface="+mn-lt"/>
            </a:endParaRPr>
          </a:p>
          <a:p>
            <a:r>
              <a:rPr lang="en-US" sz="2000" b="1" dirty="0" smtClean="0"/>
              <a:t>CW = Chatsworth</a:t>
            </a:r>
          </a:p>
          <a:p>
            <a:r>
              <a:rPr lang="en-US" sz="2000" b="1" dirty="0" smtClean="0"/>
              <a:t>DT = Delta</a:t>
            </a:r>
          </a:p>
          <a:p>
            <a:r>
              <a:rPr lang="en-US" sz="2000" b="1" dirty="0" smtClean="0"/>
              <a:t>EN = Emerson</a:t>
            </a:r>
          </a:p>
          <a:p>
            <a:r>
              <a:rPr lang="en-US" sz="2000" b="1" dirty="0" smtClean="0"/>
              <a:t>FX = Flex</a:t>
            </a:r>
          </a:p>
          <a:p>
            <a:r>
              <a:rPr lang="en-US" sz="2000" b="1" dirty="0" smtClean="0"/>
              <a:t>RC = Rack Space</a:t>
            </a:r>
          </a:p>
          <a:p>
            <a:r>
              <a:rPr lang="en-US" sz="2000" b="1" dirty="0" smtClean="0"/>
              <a:t>RS = Rack Solutions</a:t>
            </a:r>
          </a:p>
          <a:p>
            <a:r>
              <a:rPr lang="en-US" sz="2000" b="1" dirty="0" smtClean="0"/>
              <a:t>RT = Rittal</a:t>
            </a:r>
          </a:p>
          <a:p>
            <a:r>
              <a:rPr lang="en-US" sz="2000" b="1" dirty="0" smtClean="0"/>
              <a:t>TL = Telect</a:t>
            </a:r>
            <a:endParaRPr lang="en-US" sz="2200" b="1" dirty="0"/>
          </a:p>
        </p:txBody>
      </p:sp>
      <p:cxnSp>
        <p:nvCxnSpPr>
          <p:cNvPr id="84" name="Straight Connector 83"/>
          <p:cNvCxnSpPr/>
          <p:nvPr/>
        </p:nvCxnSpPr>
        <p:spPr>
          <a:xfrm>
            <a:off x="7772400" y="1371600"/>
            <a:ext cx="609600" cy="0"/>
          </a:xfrm>
          <a:prstGeom prst="line">
            <a:avLst/>
          </a:prstGeom>
          <a:ln w="44450">
            <a:solidFill>
              <a:srgbClr val="6633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077200" y="1371600"/>
            <a:ext cx="0" cy="228600"/>
          </a:xfrm>
          <a:prstGeom prst="line">
            <a:avLst/>
          </a:prstGeom>
          <a:ln w="44450">
            <a:solidFill>
              <a:srgbClr val="66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685800"/>
            <a:ext cx="9448800" cy="2819400"/>
          </a:xfrm>
          <a:prstGeom prst="rect">
            <a:avLst/>
          </a:prstGeom>
          <a:noFill/>
        </p:spPr>
        <p:txBody>
          <a:bodyPr wrap="square" rtlCol="0" anchor="t" anchorCtr="0">
            <a:noAutofit/>
          </a:bodyPr>
          <a:lstStyle/>
          <a:p>
            <a:pPr lvl="2" algn="ctr"/>
            <a:r>
              <a:rPr lang="en-US" dirty="0" smtClean="0"/>
              <a:t>Not all Power </a:t>
            </a:r>
            <a:r>
              <a:rPr lang="en-US" dirty="0" smtClean="0"/>
              <a:t>Ratings </a:t>
            </a:r>
            <a:r>
              <a:rPr lang="en-US" dirty="0" smtClean="0"/>
              <a:t>are the Same!</a:t>
            </a:r>
          </a:p>
          <a:p>
            <a:pPr lvl="2"/>
            <a:endParaRPr lang="en-US" dirty="0" smtClean="0"/>
          </a:p>
          <a:p>
            <a:pPr lvl="2"/>
            <a:r>
              <a:rPr lang="en-US" dirty="0" smtClean="0"/>
              <a:t>Regarding the Topic of Power rating for an entire rack. A 36kW rack for example can be configured with a Single Power Zone, </a:t>
            </a:r>
            <a:r>
              <a:rPr lang="en-US" dirty="0" smtClean="0"/>
              <a:t>a Split Single (Dual), or </a:t>
            </a:r>
            <a:r>
              <a:rPr lang="en-US" dirty="0" smtClean="0"/>
              <a:t>(3) 12kW Power Zones. </a:t>
            </a:r>
          </a:p>
          <a:p>
            <a:pPr lvl="2"/>
            <a:endParaRPr lang="en-US" dirty="0" smtClean="0"/>
          </a:p>
          <a:p>
            <a:pPr lvl="2"/>
            <a:r>
              <a:rPr lang="en-US" dirty="0" smtClean="0"/>
              <a:t>It is our suggestion that the number of  Power Zone(s) should be considered when rating the </a:t>
            </a:r>
            <a:r>
              <a:rPr lang="en-US" dirty="0" err="1" smtClean="0"/>
              <a:t>busbar</a:t>
            </a:r>
            <a:r>
              <a:rPr lang="en-US" dirty="0" smtClean="0"/>
              <a:t> in context to the rack. A single 36kW power zone </a:t>
            </a:r>
            <a:r>
              <a:rPr lang="en-US" dirty="0" err="1" smtClean="0"/>
              <a:t>bubar</a:t>
            </a:r>
            <a:r>
              <a:rPr lang="en-US" dirty="0" smtClean="0"/>
              <a:t> will have more copper mass than a </a:t>
            </a:r>
            <a:r>
              <a:rPr lang="en-US" dirty="0" smtClean="0"/>
              <a:t>Split Single Zone </a:t>
            </a:r>
            <a:r>
              <a:rPr lang="en-US" dirty="0" smtClean="0"/>
              <a:t>18kW </a:t>
            </a:r>
            <a:r>
              <a:rPr lang="en-US" dirty="0" err="1" smtClean="0"/>
              <a:t>busbar</a:t>
            </a:r>
            <a:r>
              <a:rPr lang="en-US" dirty="0" smtClean="0"/>
              <a:t>. </a:t>
            </a:r>
          </a:p>
        </p:txBody>
      </p:sp>
      <p:sp>
        <p:nvSpPr>
          <p:cNvPr id="5" name="TextBox 4"/>
          <p:cNvSpPr txBox="1"/>
          <p:nvPr/>
        </p:nvSpPr>
        <p:spPr>
          <a:xfrm>
            <a:off x="0" y="0"/>
            <a:ext cx="9144000" cy="864120"/>
          </a:xfrm>
          <a:prstGeom prst="rect">
            <a:avLst/>
          </a:prstGeom>
          <a:noFill/>
        </p:spPr>
        <p:txBody>
          <a:bodyPr wrap="square" rtlCol="0" anchor="ctr" anchorCtr="0">
            <a:noAutofit/>
          </a:bodyPr>
          <a:lstStyle/>
          <a:p>
            <a:pPr algn="ctr"/>
            <a:r>
              <a:rPr lang="en-US" sz="3600" dirty="0" smtClean="0">
                <a:solidFill>
                  <a:srgbClr val="376092"/>
                </a:solidFill>
                <a:cs typeface="Arial" pitchFamily="34" charset="0"/>
              </a:rPr>
              <a:t> </a:t>
            </a:r>
            <a:r>
              <a:rPr lang="en-US" sz="2800" b="1" dirty="0" smtClean="0">
                <a:latin typeface="Arial" pitchFamily="34" charset="0"/>
                <a:cs typeface="Arial" pitchFamily="34" charset="0"/>
              </a:rPr>
              <a:t>Power Zones</a:t>
            </a:r>
            <a:endParaRPr lang="en-US" sz="2800" b="1" dirty="0">
              <a:latin typeface="Arial" pitchFamily="34" charset="0"/>
              <a:cs typeface="Arial" pitchFamily="34" charset="0"/>
            </a:endParaRPr>
          </a:p>
        </p:txBody>
      </p:sp>
      <p:cxnSp>
        <p:nvCxnSpPr>
          <p:cNvPr id="9" name="Straight Connector 8"/>
          <p:cNvCxnSpPr/>
          <p:nvPr/>
        </p:nvCxnSpPr>
        <p:spPr>
          <a:xfrm flipH="1">
            <a:off x="2971800" y="3593068"/>
            <a:ext cx="381000" cy="0"/>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05000" y="5574268"/>
            <a:ext cx="2133918" cy="369332"/>
          </a:xfrm>
          <a:prstGeom prst="rect">
            <a:avLst/>
          </a:prstGeom>
          <a:noFill/>
        </p:spPr>
        <p:txBody>
          <a:bodyPr wrap="none" rtlCol="0">
            <a:spAutoFit/>
          </a:bodyPr>
          <a:lstStyle/>
          <a:p>
            <a:r>
              <a:rPr lang="en-US" dirty="0" smtClean="0"/>
              <a:t>Single Power Zone</a:t>
            </a:r>
            <a:endParaRPr lang="en-US" dirty="0"/>
          </a:p>
        </p:txBody>
      </p:sp>
      <p:sp>
        <p:nvSpPr>
          <p:cNvPr id="12" name="Rectangle 11"/>
          <p:cNvSpPr/>
          <p:nvPr/>
        </p:nvSpPr>
        <p:spPr>
          <a:xfrm>
            <a:off x="6172200" y="3516868"/>
            <a:ext cx="228600" cy="838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953000" y="3440668"/>
            <a:ext cx="838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itchFamily="34" charset="0"/>
                <a:cs typeface="Arial" pitchFamily="34" charset="0"/>
              </a:rPr>
              <a:t>PS</a:t>
            </a:r>
            <a:endParaRPr lang="en-US" dirty="0">
              <a:solidFill>
                <a:schemeClr val="tx1"/>
              </a:solidFill>
              <a:latin typeface="Arial" pitchFamily="34" charset="0"/>
              <a:cs typeface="Arial" pitchFamily="34" charset="0"/>
            </a:endParaRPr>
          </a:p>
        </p:txBody>
      </p:sp>
      <p:cxnSp>
        <p:nvCxnSpPr>
          <p:cNvPr id="14" name="Straight Connector 13"/>
          <p:cNvCxnSpPr>
            <a:endCxn id="13" idx="3"/>
          </p:cNvCxnSpPr>
          <p:nvPr/>
        </p:nvCxnSpPr>
        <p:spPr>
          <a:xfrm flipH="1">
            <a:off x="5791200" y="3593068"/>
            <a:ext cx="381000" cy="0"/>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133600" y="3440668"/>
            <a:ext cx="838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itchFamily="34" charset="0"/>
                <a:cs typeface="Arial" pitchFamily="34" charset="0"/>
              </a:rPr>
              <a:t>PS</a:t>
            </a:r>
            <a:endParaRPr lang="en-US" dirty="0">
              <a:solidFill>
                <a:schemeClr val="tx1"/>
              </a:solidFill>
              <a:latin typeface="Arial" pitchFamily="34" charset="0"/>
              <a:cs typeface="Arial" pitchFamily="34" charset="0"/>
            </a:endParaRPr>
          </a:p>
        </p:txBody>
      </p:sp>
      <p:sp>
        <p:nvSpPr>
          <p:cNvPr id="18" name="TextBox 17"/>
          <p:cNvSpPr txBox="1"/>
          <p:nvPr/>
        </p:nvSpPr>
        <p:spPr>
          <a:xfrm>
            <a:off x="4038600" y="3745468"/>
            <a:ext cx="752129" cy="307777"/>
          </a:xfrm>
          <a:prstGeom prst="rect">
            <a:avLst/>
          </a:prstGeom>
          <a:noFill/>
          <a:ln w="15875">
            <a:solidFill>
              <a:schemeClr val="tx1"/>
            </a:solidFill>
          </a:ln>
        </p:spPr>
        <p:txBody>
          <a:bodyPr wrap="none" rtlCol="0">
            <a:spAutoFit/>
          </a:bodyPr>
          <a:lstStyle/>
          <a:p>
            <a:r>
              <a:rPr lang="en-US" sz="1400" dirty="0" smtClean="0"/>
              <a:t>Busbar</a:t>
            </a:r>
            <a:endParaRPr lang="en-US" sz="1400" dirty="0"/>
          </a:p>
        </p:txBody>
      </p:sp>
      <p:sp>
        <p:nvSpPr>
          <p:cNvPr id="16" name="Rectangle 15"/>
          <p:cNvSpPr/>
          <p:nvPr/>
        </p:nvSpPr>
        <p:spPr>
          <a:xfrm>
            <a:off x="4953000" y="5040868"/>
            <a:ext cx="838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itchFamily="34" charset="0"/>
                <a:cs typeface="Arial" pitchFamily="34" charset="0"/>
              </a:rPr>
              <a:t>PS</a:t>
            </a:r>
            <a:endParaRPr lang="en-US" dirty="0">
              <a:solidFill>
                <a:schemeClr val="tx1"/>
              </a:solidFill>
              <a:latin typeface="Arial" pitchFamily="34" charset="0"/>
              <a:cs typeface="Arial" pitchFamily="34" charset="0"/>
            </a:endParaRPr>
          </a:p>
        </p:txBody>
      </p:sp>
      <p:cxnSp>
        <p:nvCxnSpPr>
          <p:cNvPr id="19" name="Straight Connector 18"/>
          <p:cNvCxnSpPr>
            <a:endCxn id="16" idx="3"/>
          </p:cNvCxnSpPr>
          <p:nvPr/>
        </p:nvCxnSpPr>
        <p:spPr>
          <a:xfrm flipH="1">
            <a:off x="5791200" y="5193268"/>
            <a:ext cx="381000" cy="0"/>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172200" y="4507468"/>
            <a:ext cx="228600" cy="838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4800600" y="5574268"/>
            <a:ext cx="1967205" cy="369332"/>
          </a:xfrm>
          <a:prstGeom prst="rect">
            <a:avLst/>
          </a:prstGeom>
          <a:noFill/>
        </p:spPr>
        <p:txBody>
          <a:bodyPr wrap="none" rtlCol="0">
            <a:spAutoFit/>
          </a:bodyPr>
          <a:lstStyle/>
          <a:p>
            <a:r>
              <a:rPr lang="en-US" dirty="0" smtClean="0"/>
              <a:t>Dual Power Zone</a:t>
            </a:r>
            <a:endParaRPr lang="en-US" dirty="0"/>
          </a:p>
        </p:txBody>
      </p:sp>
      <p:sp>
        <p:nvSpPr>
          <p:cNvPr id="24" name="Rectangle 23"/>
          <p:cNvSpPr/>
          <p:nvPr/>
        </p:nvSpPr>
        <p:spPr>
          <a:xfrm>
            <a:off x="3276600" y="3516868"/>
            <a:ext cx="228600" cy="1905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p:cNvCxnSpPr>
            <a:stCxn id="18" idx="1"/>
          </p:cNvCxnSpPr>
          <p:nvPr/>
        </p:nvCxnSpPr>
        <p:spPr>
          <a:xfrm flipH="1">
            <a:off x="3352800" y="3899357"/>
            <a:ext cx="685800" cy="227111"/>
          </a:xfrm>
          <a:prstGeom prst="straightConnector1">
            <a:avLst/>
          </a:prstGeom>
          <a:ln w="15875">
            <a:solidFill>
              <a:srgbClr val="0066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34200" y="4278868"/>
            <a:ext cx="752129" cy="307777"/>
          </a:xfrm>
          <a:prstGeom prst="rect">
            <a:avLst/>
          </a:prstGeom>
          <a:noFill/>
          <a:ln w="15875">
            <a:solidFill>
              <a:schemeClr val="tx1"/>
            </a:solidFill>
          </a:ln>
        </p:spPr>
        <p:txBody>
          <a:bodyPr wrap="none" rtlCol="0">
            <a:spAutoFit/>
          </a:bodyPr>
          <a:lstStyle/>
          <a:p>
            <a:r>
              <a:rPr lang="en-US" sz="1400" dirty="0" smtClean="0"/>
              <a:t>Busbar</a:t>
            </a:r>
            <a:endParaRPr lang="en-US" sz="1400" dirty="0"/>
          </a:p>
        </p:txBody>
      </p:sp>
      <p:cxnSp>
        <p:nvCxnSpPr>
          <p:cNvPr id="27" name="Straight Arrow Connector 26"/>
          <p:cNvCxnSpPr>
            <a:stCxn id="26" idx="1"/>
          </p:cNvCxnSpPr>
          <p:nvPr/>
        </p:nvCxnSpPr>
        <p:spPr>
          <a:xfrm flipH="1">
            <a:off x="6248400" y="4432757"/>
            <a:ext cx="685800" cy="227111"/>
          </a:xfrm>
          <a:prstGeom prst="straightConnector1">
            <a:avLst/>
          </a:prstGeom>
          <a:ln w="158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6" idx="1"/>
          </p:cNvCxnSpPr>
          <p:nvPr/>
        </p:nvCxnSpPr>
        <p:spPr>
          <a:xfrm flipH="1" flipV="1">
            <a:off x="6248400" y="4277379"/>
            <a:ext cx="685800" cy="155378"/>
          </a:xfrm>
          <a:prstGeom prst="straightConnector1">
            <a:avLst/>
          </a:prstGeom>
          <a:ln w="158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971800" y="5193268"/>
            <a:ext cx="381000" cy="0"/>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133600" y="5040868"/>
            <a:ext cx="838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itchFamily="34" charset="0"/>
                <a:cs typeface="Arial" pitchFamily="34" charset="0"/>
              </a:rPr>
              <a:t>PS</a:t>
            </a:r>
            <a:endParaRPr lang="en-US" dirty="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685800"/>
            <a:ext cx="9525000" cy="3048000"/>
          </a:xfrm>
          <a:prstGeom prst="rect">
            <a:avLst/>
          </a:prstGeom>
          <a:noFill/>
        </p:spPr>
        <p:txBody>
          <a:bodyPr wrap="square" rtlCol="0" anchor="t" anchorCtr="0">
            <a:noAutofit/>
          </a:bodyPr>
          <a:lstStyle/>
          <a:p>
            <a:pPr lvl="1"/>
            <a:endParaRPr lang="en-US" b="1" dirty="0" smtClean="0"/>
          </a:p>
          <a:p>
            <a:pPr lvl="2">
              <a:buFont typeface="Arial" pitchFamily="34" charset="0"/>
              <a:buChar char="•"/>
            </a:pPr>
            <a:r>
              <a:rPr lang="en-US" dirty="0" smtClean="0"/>
              <a:t> Another challenge is the location of the Power Supply(ies).  This becomes a particular challenge with the full length busbars (~42 OU).</a:t>
            </a:r>
          </a:p>
          <a:p>
            <a:pPr lvl="2">
              <a:buFont typeface="Arial" pitchFamily="34" charset="0"/>
              <a:buChar char="•"/>
            </a:pPr>
            <a:r>
              <a:rPr lang="en-US" dirty="0" smtClean="0"/>
              <a:t>As a power solutions provider, the preference would be a central location to minimize the copper usage or increase the power availability</a:t>
            </a:r>
          </a:p>
          <a:p>
            <a:pPr lvl="3">
              <a:buFont typeface="Arial" pitchFamily="34" charset="0"/>
              <a:buChar char="•"/>
            </a:pPr>
            <a:r>
              <a:rPr lang="en-US" dirty="0" smtClean="0"/>
              <a:t>For example, the design of a 36 kW busbar with the power supplies centrally located will minimize the copper needed to support this power level (half the power for each busbar leg) vs. locating the Power Supplies either top or bottom which will require the support the full power (~950A at minimum voltage)</a:t>
            </a:r>
          </a:p>
        </p:txBody>
      </p:sp>
      <p:sp>
        <p:nvSpPr>
          <p:cNvPr id="5" name="TextBox 4"/>
          <p:cNvSpPr txBox="1"/>
          <p:nvPr/>
        </p:nvSpPr>
        <p:spPr>
          <a:xfrm>
            <a:off x="0" y="0"/>
            <a:ext cx="9144000" cy="864120"/>
          </a:xfrm>
          <a:prstGeom prst="rect">
            <a:avLst/>
          </a:prstGeom>
          <a:noFill/>
        </p:spPr>
        <p:txBody>
          <a:bodyPr wrap="square" rtlCol="0" anchor="ctr" anchorCtr="0">
            <a:noAutofit/>
          </a:bodyPr>
          <a:lstStyle/>
          <a:p>
            <a:pPr algn="ctr"/>
            <a:r>
              <a:rPr lang="en-US" sz="3600" dirty="0" smtClean="0">
                <a:solidFill>
                  <a:srgbClr val="376092"/>
                </a:solidFill>
                <a:cs typeface="Arial" pitchFamily="34" charset="0"/>
              </a:rPr>
              <a:t> </a:t>
            </a:r>
            <a:r>
              <a:rPr lang="en-US" sz="2800" b="1" dirty="0" smtClean="0">
                <a:latin typeface="Arial" pitchFamily="34" charset="0"/>
                <a:cs typeface="Arial" pitchFamily="34" charset="0"/>
              </a:rPr>
              <a:t>Power Supply Location</a:t>
            </a:r>
            <a:endParaRPr lang="en-US" sz="2800" b="1" dirty="0">
              <a:latin typeface="Arial" pitchFamily="34" charset="0"/>
              <a:cs typeface="Arial" pitchFamily="34" charset="0"/>
            </a:endParaRPr>
          </a:p>
        </p:txBody>
      </p:sp>
      <p:sp>
        <p:nvSpPr>
          <p:cNvPr id="6" name="Rectangle 5"/>
          <p:cNvSpPr/>
          <p:nvPr/>
        </p:nvSpPr>
        <p:spPr>
          <a:xfrm>
            <a:off x="2895600" y="3886200"/>
            <a:ext cx="152400" cy="2133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a:stCxn id="6" idx="1"/>
          </p:cNvCxnSpPr>
          <p:nvPr/>
        </p:nvCxnSpPr>
        <p:spPr>
          <a:xfrm flipH="1">
            <a:off x="2514600" y="4953000"/>
            <a:ext cx="381000" cy="0"/>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3400" y="5410200"/>
            <a:ext cx="2351926" cy="369332"/>
          </a:xfrm>
          <a:prstGeom prst="rect">
            <a:avLst/>
          </a:prstGeom>
          <a:noFill/>
        </p:spPr>
        <p:txBody>
          <a:bodyPr wrap="none" rtlCol="0">
            <a:spAutoFit/>
          </a:bodyPr>
          <a:lstStyle/>
          <a:p>
            <a:r>
              <a:rPr lang="en-US" dirty="0" smtClean="0"/>
              <a:t>PS Centrally Located</a:t>
            </a:r>
            <a:endParaRPr lang="en-US" dirty="0"/>
          </a:p>
        </p:txBody>
      </p:sp>
      <p:sp>
        <p:nvSpPr>
          <p:cNvPr id="11" name="TextBox 10"/>
          <p:cNvSpPr txBox="1"/>
          <p:nvPr/>
        </p:nvSpPr>
        <p:spPr>
          <a:xfrm>
            <a:off x="4419600" y="5486400"/>
            <a:ext cx="1809213" cy="369332"/>
          </a:xfrm>
          <a:prstGeom prst="rect">
            <a:avLst/>
          </a:prstGeom>
          <a:noFill/>
        </p:spPr>
        <p:txBody>
          <a:bodyPr wrap="none" rtlCol="0">
            <a:spAutoFit/>
          </a:bodyPr>
          <a:lstStyle/>
          <a:p>
            <a:r>
              <a:rPr lang="en-US" dirty="0" smtClean="0"/>
              <a:t>PS Top Located</a:t>
            </a:r>
            <a:endParaRPr lang="en-US" dirty="0"/>
          </a:p>
        </p:txBody>
      </p:sp>
      <p:sp>
        <p:nvSpPr>
          <p:cNvPr id="12" name="Rectangle 11"/>
          <p:cNvSpPr/>
          <p:nvPr/>
        </p:nvSpPr>
        <p:spPr>
          <a:xfrm>
            <a:off x="6248400" y="3886200"/>
            <a:ext cx="228600" cy="21336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029200" y="3810000"/>
            <a:ext cx="838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itchFamily="34" charset="0"/>
                <a:cs typeface="Arial" pitchFamily="34" charset="0"/>
              </a:rPr>
              <a:t>PS</a:t>
            </a:r>
            <a:endParaRPr lang="en-US" dirty="0">
              <a:solidFill>
                <a:schemeClr val="tx1"/>
              </a:solidFill>
              <a:latin typeface="Arial" pitchFamily="34" charset="0"/>
              <a:cs typeface="Arial" pitchFamily="34" charset="0"/>
            </a:endParaRPr>
          </a:p>
        </p:txBody>
      </p:sp>
      <p:cxnSp>
        <p:nvCxnSpPr>
          <p:cNvPr id="14" name="Straight Connector 13"/>
          <p:cNvCxnSpPr>
            <a:endCxn id="13" idx="3"/>
          </p:cNvCxnSpPr>
          <p:nvPr/>
        </p:nvCxnSpPr>
        <p:spPr>
          <a:xfrm flipH="1">
            <a:off x="5867400" y="3962400"/>
            <a:ext cx="381000" cy="0"/>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676400" y="4800600"/>
            <a:ext cx="838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rial" pitchFamily="34" charset="0"/>
                <a:cs typeface="Arial" pitchFamily="34" charset="0"/>
              </a:rPr>
              <a:t>PS</a:t>
            </a:r>
            <a:endParaRPr lang="en-US" dirty="0">
              <a:solidFill>
                <a:schemeClr val="tx1"/>
              </a:solidFill>
              <a:latin typeface="Arial" pitchFamily="34" charset="0"/>
              <a:cs typeface="Arial" pitchFamily="34" charset="0"/>
            </a:endParaRPr>
          </a:p>
        </p:txBody>
      </p:sp>
      <p:sp>
        <p:nvSpPr>
          <p:cNvPr id="18" name="TextBox 17"/>
          <p:cNvSpPr txBox="1"/>
          <p:nvPr/>
        </p:nvSpPr>
        <p:spPr>
          <a:xfrm>
            <a:off x="3733800" y="4114800"/>
            <a:ext cx="752129" cy="307777"/>
          </a:xfrm>
          <a:prstGeom prst="rect">
            <a:avLst/>
          </a:prstGeom>
          <a:noFill/>
          <a:ln w="15875">
            <a:solidFill>
              <a:schemeClr val="tx1"/>
            </a:solidFill>
          </a:ln>
        </p:spPr>
        <p:txBody>
          <a:bodyPr wrap="none" rtlCol="0">
            <a:spAutoFit/>
          </a:bodyPr>
          <a:lstStyle/>
          <a:p>
            <a:r>
              <a:rPr lang="en-US" sz="1400" dirty="0" smtClean="0"/>
              <a:t>Busbar</a:t>
            </a:r>
            <a:endParaRPr lang="en-US" sz="1400" dirty="0"/>
          </a:p>
        </p:txBody>
      </p:sp>
      <p:cxnSp>
        <p:nvCxnSpPr>
          <p:cNvPr id="20" name="Straight Arrow Connector 19"/>
          <p:cNvCxnSpPr>
            <a:stCxn id="18" idx="1"/>
          </p:cNvCxnSpPr>
          <p:nvPr/>
        </p:nvCxnSpPr>
        <p:spPr>
          <a:xfrm flipH="1">
            <a:off x="3048000" y="4268689"/>
            <a:ext cx="685800" cy="227111"/>
          </a:xfrm>
          <a:prstGeom prst="straightConnector1">
            <a:avLst/>
          </a:prstGeom>
          <a:ln w="15875">
            <a:solidFill>
              <a:srgbClr val="0066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5" idx="1"/>
          </p:cNvCxnSpPr>
          <p:nvPr/>
        </p:nvCxnSpPr>
        <p:spPr>
          <a:xfrm flipH="1">
            <a:off x="6477000" y="4116289"/>
            <a:ext cx="914400" cy="150911"/>
          </a:xfrm>
          <a:prstGeom prst="straightConnector1">
            <a:avLst/>
          </a:prstGeom>
          <a:ln w="15875">
            <a:solidFill>
              <a:srgbClr val="0066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91400" y="3962400"/>
            <a:ext cx="1317990" cy="307777"/>
          </a:xfrm>
          <a:prstGeom prst="rect">
            <a:avLst/>
          </a:prstGeom>
          <a:noFill/>
          <a:ln w="15875">
            <a:solidFill>
              <a:schemeClr val="tx1"/>
            </a:solidFill>
          </a:ln>
        </p:spPr>
        <p:txBody>
          <a:bodyPr wrap="none" rtlCol="0">
            <a:spAutoFit/>
          </a:bodyPr>
          <a:lstStyle/>
          <a:p>
            <a:r>
              <a:rPr lang="en-US" sz="1400" dirty="0" smtClean="0"/>
              <a:t>Larger Busbar</a:t>
            </a:r>
            <a:endParaRPr lang="en-US"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ustin Knott\Desktop\36kw.jpg"/>
          <p:cNvPicPr>
            <a:picLocks noChangeAspect="1" noChangeArrowheads="1"/>
          </p:cNvPicPr>
          <p:nvPr/>
        </p:nvPicPr>
        <p:blipFill>
          <a:blip r:embed="rId2" cstate="print"/>
          <a:srcRect/>
          <a:stretch>
            <a:fillRect/>
          </a:stretch>
        </p:blipFill>
        <p:spPr bwMode="auto">
          <a:xfrm>
            <a:off x="4800600" y="3810000"/>
            <a:ext cx="1821464" cy="2133600"/>
          </a:xfrm>
          <a:prstGeom prst="rect">
            <a:avLst/>
          </a:prstGeom>
          <a:noFill/>
        </p:spPr>
      </p:pic>
      <p:sp>
        <p:nvSpPr>
          <p:cNvPr id="4" name="TextBox 3"/>
          <p:cNvSpPr txBox="1"/>
          <p:nvPr/>
        </p:nvSpPr>
        <p:spPr>
          <a:xfrm>
            <a:off x="0" y="762000"/>
            <a:ext cx="8915400" cy="2971800"/>
          </a:xfrm>
          <a:prstGeom prst="rect">
            <a:avLst/>
          </a:prstGeom>
          <a:noFill/>
        </p:spPr>
        <p:txBody>
          <a:bodyPr wrap="square" rtlCol="0" anchor="t" anchorCtr="0">
            <a:noAutofit/>
          </a:bodyPr>
          <a:lstStyle/>
          <a:p>
            <a:pPr lvl="1"/>
            <a:r>
              <a:rPr lang="en-US" dirty="0" err="1" smtClean="0"/>
              <a:t>Busbar</a:t>
            </a:r>
            <a:r>
              <a:rPr lang="en-US" dirty="0" smtClean="0"/>
              <a:t> current ratings can vary from vendor to vendor. </a:t>
            </a:r>
            <a:r>
              <a:rPr lang="en-US" dirty="0" smtClean="0"/>
              <a:t>Should we reference in section 3.2 for the 48V OCP </a:t>
            </a:r>
            <a:r>
              <a:rPr lang="en-US" dirty="0" smtClean="0"/>
              <a:t>spec </a:t>
            </a:r>
            <a:r>
              <a:rPr lang="en-US" dirty="0" smtClean="0"/>
              <a:t>a </a:t>
            </a:r>
            <a:r>
              <a:rPr lang="en-US" dirty="0" smtClean="0"/>
              <a:t>variable for determining power rating based on cross section area of copper. A 30 degree C T Rise. </a:t>
            </a:r>
          </a:p>
          <a:p>
            <a:pPr lvl="1"/>
            <a:endParaRPr lang="en-US" dirty="0" smtClean="0"/>
          </a:p>
          <a:p>
            <a:pPr lvl="1"/>
            <a:endParaRPr lang="en-US" dirty="0" smtClean="0"/>
          </a:p>
          <a:p>
            <a:pPr lvl="1" algn="ctr"/>
            <a:r>
              <a:rPr lang="en-US" dirty="0" smtClean="0"/>
              <a:t>In the development of </a:t>
            </a:r>
            <a:r>
              <a:rPr lang="en-US" dirty="0" err="1" smtClean="0"/>
              <a:t>Busbars</a:t>
            </a:r>
            <a:r>
              <a:rPr lang="en-US" dirty="0" smtClean="0"/>
              <a:t> we use a very easy to remember formula of:</a:t>
            </a:r>
          </a:p>
          <a:p>
            <a:pPr lvl="1" algn="ctr"/>
            <a:endParaRPr lang="en-US" dirty="0" smtClean="0"/>
          </a:p>
          <a:p>
            <a:pPr lvl="1" algn="ctr"/>
            <a:r>
              <a:rPr lang="en-US" sz="2800" b="1" dirty="0" smtClean="0">
                <a:solidFill>
                  <a:srgbClr val="FF0000"/>
                </a:solidFill>
              </a:rPr>
              <a:t>5A / mm</a:t>
            </a:r>
            <a:r>
              <a:rPr lang="en-US" sz="2800" b="1" baseline="30000" dirty="0" smtClean="0">
                <a:solidFill>
                  <a:srgbClr val="FF0000"/>
                </a:solidFill>
              </a:rPr>
              <a:t>2</a:t>
            </a:r>
          </a:p>
          <a:p>
            <a:pPr lvl="1" algn="ctr"/>
            <a:endParaRPr lang="en-US" sz="2800" b="1" dirty="0" smtClean="0"/>
          </a:p>
          <a:p>
            <a:pPr lvl="1"/>
            <a:r>
              <a:rPr lang="en-US" dirty="0" smtClean="0"/>
              <a:t>This has been supported by Simulation and Load testing by groups within Amphenol (AIPC and AFCI).</a:t>
            </a:r>
          </a:p>
        </p:txBody>
      </p:sp>
      <p:sp>
        <p:nvSpPr>
          <p:cNvPr id="5" name="TextBox 4"/>
          <p:cNvSpPr txBox="1"/>
          <p:nvPr/>
        </p:nvSpPr>
        <p:spPr>
          <a:xfrm>
            <a:off x="0" y="0"/>
            <a:ext cx="9144000" cy="864120"/>
          </a:xfrm>
          <a:prstGeom prst="rect">
            <a:avLst/>
          </a:prstGeom>
          <a:noFill/>
        </p:spPr>
        <p:txBody>
          <a:bodyPr wrap="square" rtlCol="0" anchor="ctr" anchorCtr="0">
            <a:noAutofit/>
          </a:bodyPr>
          <a:lstStyle/>
          <a:p>
            <a:pPr algn="ctr"/>
            <a:r>
              <a:rPr lang="en-US" sz="3600" dirty="0" smtClean="0">
                <a:solidFill>
                  <a:srgbClr val="376092"/>
                </a:solidFill>
                <a:cs typeface="Arial" pitchFamily="34" charset="0"/>
              </a:rPr>
              <a:t> </a:t>
            </a:r>
            <a:r>
              <a:rPr lang="en-US" sz="2800" b="1" dirty="0" smtClean="0">
                <a:latin typeface="Arial" pitchFamily="34" charset="0"/>
                <a:cs typeface="Arial" pitchFamily="34" charset="0"/>
              </a:rPr>
              <a:t>Copper Sizing Calculation</a:t>
            </a:r>
            <a:endParaRPr lang="en-US" sz="2800" b="1" dirty="0">
              <a:latin typeface="Arial" pitchFamily="34" charset="0"/>
              <a:cs typeface="Arial" pitchFamily="34" charset="0"/>
            </a:endParaRPr>
          </a:p>
        </p:txBody>
      </p:sp>
      <p:pic>
        <p:nvPicPr>
          <p:cNvPr id="1027" name="Picture 3" descr="C:\Users\Justin Knott\Desktop\15kw.jpg"/>
          <p:cNvPicPr>
            <a:picLocks noChangeAspect="1" noChangeArrowheads="1"/>
          </p:cNvPicPr>
          <p:nvPr/>
        </p:nvPicPr>
        <p:blipFill>
          <a:blip r:embed="rId3" cstate="print"/>
          <a:srcRect/>
          <a:stretch>
            <a:fillRect/>
          </a:stretch>
        </p:blipFill>
        <p:spPr bwMode="auto">
          <a:xfrm>
            <a:off x="2400300" y="4191000"/>
            <a:ext cx="1638300" cy="1741488"/>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5622" b="59447"/>
          <a:stretch>
            <a:fillRect/>
          </a:stretch>
        </p:blipFill>
        <p:spPr bwMode="auto">
          <a:xfrm>
            <a:off x="76199" y="3657600"/>
            <a:ext cx="6221958" cy="2133600"/>
          </a:xfrm>
          <a:prstGeom prst="rect">
            <a:avLst/>
          </a:prstGeom>
          <a:noFill/>
          <a:ln w="9525">
            <a:noFill/>
            <a:miter lim="800000"/>
            <a:headEnd/>
            <a:tailEnd/>
          </a:ln>
        </p:spPr>
      </p:pic>
      <p:sp>
        <p:nvSpPr>
          <p:cNvPr id="5" name="TextBox 4"/>
          <p:cNvSpPr txBox="1"/>
          <p:nvPr/>
        </p:nvSpPr>
        <p:spPr>
          <a:xfrm>
            <a:off x="0" y="0"/>
            <a:ext cx="9144000" cy="864120"/>
          </a:xfrm>
          <a:prstGeom prst="rect">
            <a:avLst/>
          </a:prstGeom>
          <a:noFill/>
        </p:spPr>
        <p:txBody>
          <a:bodyPr wrap="square" rtlCol="0" anchor="ctr" anchorCtr="0">
            <a:noAutofit/>
          </a:bodyPr>
          <a:lstStyle/>
          <a:p>
            <a:pPr algn="ctr"/>
            <a:r>
              <a:rPr lang="en-US" sz="3600" dirty="0" smtClean="0">
                <a:solidFill>
                  <a:srgbClr val="376092"/>
                </a:solidFill>
                <a:cs typeface="Arial" pitchFamily="34" charset="0"/>
              </a:rPr>
              <a:t> </a:t>
            </a:r>
            <a:r>
              <a:rPr lang="en-US" sz="2800" b="1" dirty="0" smtClean="0"/>
              <a:t>Touch Proof Requirement – Open Rack 2.0 </a:t>
            </a:r>
            <a:r>
              <a:rPr lang="en-US" sz="2000" b="1" dirty="0" smtClean="0"/>
              <a:t>Section 2.5</a:t>
            </a:r>
            <a:endParaRPr lang="en-US" sz="2000" b="1" dirty="0">
              <a:solidFill>
                <a:srgbClr val="0000FF"/>
              </a:solidFill>
              <a:latin typeface="Arial" pitchFamily="34" charset="0"/>
              <a:cs typeface="Arial" pitchFamily="34" charset="0"/>
            </a:endParaRPr>
          </a:p>
        </p:txBody>
      </p:sp>
      <p:sp>
        <p:nvSpPr>
          <p:cNvPr id="9" name="TextBox 8"/>
          <p:cNvSpPr txBox="1"/>
          <p:nvPr/>
        </p:nvSpPr>
        <p:spPr>
          <a:xfrm>
            <a:off x="0" y="609600"/>
            <a:ext cx="9144000" cy="2209800"/>
          </a:xfrm>
          <a:prstGeom prst="rect">
            <a:avLst/>
          </a:prstGeom>
          <a:noFill/>
        </p:spPr>
        <p:txBody>
          <a:bodyPr wrap="square" rtlCol="0" anchor="ctr" anchorCtr="0">
            <a:noAutofit/>
          </a:bodyPr>
          <a:lstStyle/>
          <a:p>
            <a:pPr lvl="1"/>
            <a:r>
              <a:rPr lang="en-US" sz="1400" dirty="0" smtClean="0"/>
              <a:t>IEC60950 requires a finger probe test as shown in the below images.</a:t>
            </a:r>
          </a:p>
          <a:p>
            <a:pPr lvl="2">
              <a:buFont typeface="Arial" pitchFamily="34" charset="0"/>
              <a:buChar char="•"/>
            </a:pPr>
            <a:endParaRPr lang="en-US" sz="2000" dirty="0" smtClean="0"/>
          </a:p>
          <a:p>
            <a:pPr lvl="2">
              <a:buFont typeface="Arial" pitchFamily="34" charset="0"/>
              <a:buChar char="•"/>
            </a:pPr>
            <a:endParaRPr lang="en-US" sz="2000" dirty="0" smtClean="0"/>
          </a:p>
          <a:p>
            <a:pPr lvl="2">
              <a:buFont typeface="Arial" pitchFamily="34" charset="0"/>
              <a:buChar char="•"/>
            </a:pPr>
            <a:endParaRPr lang="en-US" sz="2000" dirty="0" smtClean="0"/>
          </a:p>
          <a:p>
            <a:pPr lvl="2">
              <a:buFont typeface="Arial" pitchFamily="34" charset="0"/>
              <a:buChar char="•"/>
            </a:pPr>
            <a:endParaRPr lang="en-US" sz="2000" dirty="0" smtClean="0"/>
          </a:p>
        </p:txBody>
      </p:sp>
      <p:pic>
        <p:nvPicPr>
          <p:cNvPr id="10" name="Picture 1" descr="image003"/>
          <p:cNvPicPr>
            <a:picLocks noChangeAspect="1" noChangeArrowheads="1"/>
          </p:cNvPicPr>
          <p:nvPr/>
        </p:nvPicPr>
        <p:blipFill>
          <a:blip r:embed="rId3" cstate="print"/>
          <a:srcRect/>
          <a:stretch>
            <a:fillRect/>
          </a:stretch>
        </p:blipFill>
        <p:spPr bwMode="auto">
          <a:xfrm>
            <a:off x="6324600" y="1295400"/>
            <a:ext cx="2454645" cy="2209800"/>
          </a:xfrm>
          <a:prstGeom prst="rect">
            <a:avLst/>
          </a:prstGeom>
          <a:noFill/>
          <a:ln w="9525">
            <a:noFill/>
            <a:miter lim="800000"/>
            <a:headEnd/>
            <a:tailEnd/>
          </a:ln>
        </p:spPr>
      </p:pic>
      <p:pic>
        <p:nvPicPr>
          <p:cNvPr id="11" name="Picture 2" descr="image005"/>
          <p:cNvPicPr>
            <a:picLocks noChangeAspect="1" noChangeArrowheads="1"/>
          </p:cNvPicPr>
          <p:nvPr/>
        </p:nvPicPr>
        <p:blipFill>
          <a:blip r:embed="rId4" cstate="print"/>
          <a:srcRect/>
          <a:stretch>
            <a:fillRect/>
          </a:stretch>
        </p:blipFill>
        <p:spPr bwMode="auto">
          <a:xfrm>
            <a:off x="6318516" y="3657600"/>
            <a:ext cx="2468562" cy="2286000"/>
          </a:xfrm>
          <a:prstGeom prst="rect">
            <a:avLst/>
          </a:prstGeom>
          <a:noFill/>
          <a:ln w="9525">
            <a:no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98977" y="1524000"/>
            <a:ext cx="6236637"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aitc-ism-template-2014">
  <a:themeElements>
    <a:clrScheme name="aitc-ism-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tc-ism-template-2008">
      <a:majorFont>
        <a:latin typeface="Arial Narrow"/>
        <a:ea typeface=""/>
        <a:cs typeface="Arial"/>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tc-ism-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tc-ism-template-20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tc-ism-template-20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tc-ism-template-20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tc-ism-template-20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tc-ism-template-20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tc-ism-template-20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tc-ism-template-20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tc-ism-template-20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tc-ism-template-20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tc-ism-template-20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tc-ism-template-20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itc-ism-template-2008 13">
        <a:dk1>
          <a:srgbClr val="000000"/>
        </a:dk1>
        <a:lt1>
          <a:srgbClr val="FFFFFF"/>
        </a:lt1>
        <a:dk2>
          <a:srgbClr val="000000"/>
        </a:dk2>
        <a:lt2>
          <a:srgbClr val="808080"/>
        </a:lt2>
        <a:accent1>
          <a:srgbClr val="0072C6"/>
        </a:accent1>
        <a:accent2>
          <a:srgbClr val="5BBF21"/>
        </a:accent2>
        <a:accent3>
          <a:srgbClr val="FFFFFF"/>
        </a:accent3>
        <a:accent4>
          <a:srgbClr val="000000"/>
        </a:accent4>
        <a:accent5>
          <a:srgbClr val="AABCDF"/>
        </a:accent5>
        <a:accent6>
          <a:srgbClr val="52AD1D"/>
        </a:accent6>
        <a:hlink>
          <a:srgbClr val="C41E3A"/>
        </a:hlink>
        <a:folHlink>
          <a:srgbClr val="EFB22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itc-ism-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aitc-ism-template-2008</Template>
  <TotalTime>44204</TotalTime>
  <Words>607</Words>
  <Application>Microsoft Office PowerPoint</Application>
  <PresentationFormat>On-screen Show (4:3)</PresentationFormat>
  <Paragraphs>106</Paragraphs>
  <Slides>10</Slides>
  <Notes>2</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aitc-ism-template-2014</vt:lpstr>
      <vt:lpstr>Open Compute +48V Busbar Discussion</vt:lpstr>
      <vt:lpstr>Slide 2</vt:lpstr>
      <vt:lpstr>Slide 3</vt:lpstr>
      <vt:lpstr>Slide 4</vt:lpstr>
      <vt:lpstr>Slide 5</vt:lpstr>
      <vt:lpstr>Slide 6</vt:lpstr>
      <vt:lpstr>Slide 7</vt:lpstr>
      <vt:lpstr>Slide 8</vt:lpstr>
      <vt:lpstr>Slide 9</vt:lpstr>
      <vt:lpstr>Slide 10</vt:lpstr>
    </vt:vector>
  </TitlesOfParts>
  <Company>Amphenol-tcs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Amphenol Information Technology &amp; Communications Group (AITC)</dc:title>
  <dc:creator>Lynda Johnson</dc:creator>
  <cp:lastModifiedBy>Justin Knott</cp:lastModifiedBy>
  <cp:revision>1560</cp:revision>
  <cp:lastPrinted>2014-07-23T20:16:18Z</cp:lastPrinted>
  <dcterms:created xsi:type="dcterms:W3CDTF">2008-05-23T14:29:09Z</dcterms:created>
  <dcterms:modified xsi:type="dcterms:W3CDTF">2017-09-22T20:40:26Z</dcterms:modified>
</cp:coreProperties>
</file>